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Bebas Neue"/>
      <p:regular r:id="rId32"/>
    </p:embeddedFont>
    <p:embeddedFont>
      <p:font typeface="Roboto Condensed"/>
      <p:regular r:id="rId33"/>
      <p:bold r:id="rId34"/>
      <p:italic r:id="rId35"/>
      <p:boldItalic r:id="rId36"/>
    </p:embeddedFont>
    <p:embeddedFont>
      <p:font typeface="Jaldi"/>
      <p:regular r:id="rId37"/>
      <p:bold r:id="rId38"/>
    </p:embeddedFont>
    <p:embeddedFont>
      <p:font typeface="PT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bold.fntdata"/><Relationship Id="rId20" Type="http://schemas.openxmlformats.org/officeDocument/2006/relationships/slide" Target="slides/slide16.xml"/><Relationship Id="rId42" Type="http://schemas.openxmlformats.org/officeDocument/2006/relationships/font" Target="fonts/PTSans-boldItalic.fntdata"/><Relationship Id="rId41" Type="http://schemas.openxmlformats.org/officeDocument/2006/relationships/font" Target="fonts/PTSans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Condensed-regular.fntdata"/><Relationship Id="rId10" Type="http://schemas.openxmlformats.org/officeDocument/2006/relationships/slide" Target="slides/slide6.xml"/><Relationship Id="rId32" Type="http://schemas.openxmlformats.org/officeDocument/2006/relationships/font" Target="fonts/BebasNeue-regular.fntdata"/><Relationship Id="rId13" Type="http://schemas.openxmlformats.org/officeDocument/2006/relationships/slide" Target="slides/slide9.xml"/><Relationship Id="rId35" Type="http://schemas.openxmlformats.org/officeDocument/2006/relationships/font" Target="fonts/RobotoCondensed-italic.fntdata"/><Relationship Id="rId12" Type="http://schemas.openxmlformats.org/officeDocument/2006/relationships/slide" Target="slides/slide8.xml"/><Relationship Id="rId34" Type="http://schemas.openxmlformats.org/officeDocument/2006/relationships/font" Target="fonts/RobotoCondensed-bold.fntdata"/><Relationship Id="rId15" Type="http://schemas.openxmlformats.org/officeDocument/2006/relationships/slide" Target="slides/slide11.xml"/><Relationship Id="rId37" Type="http://schemas.openxmlformats.org/officeDocument/2006/relationships/font" Target="fonts/Jaldi-regular.fntdata"/><Relationship Id="rId14" Type="http://schemas.openxmlformats.org/officeDocument/2006/relationships/slide" Target="slides/slide10.xml"/><Relationship Id="rId36" Type="http://schemas.openxmlformats.org/officeDocument/2006/relationships/font" Target="fonts/RobotoCondensed-boldItalic.fntdata"/><Relationship Id="rId17" Type="http://schemas.openxmlformats.org/officeDocument/2006/relationships/slide" Target="slides/slide13.xml"/><Relationship Id="rId39" Type="http://schemas.openxmlformats.org/officeDocument/2006/relationships/font" Target="fonts/PTSans-regular.fntdata"/><Relationship Id="rId16" Type="http://schemas.openxmlformats.org/officeDocument/2006/relationships/slide" Target="slides/slide12.xml"/><Relationship Id="rId38" Type="http://schemas.openxmlformats.org/officeDocument/2006/relationships/font" Target="fonts/Jaldi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nn.com/2018/10/03/health/fast-food-consumption-cdc-study/index.html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ddfba32d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1ddfba32d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e760981b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4e760981b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d790efc5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4d790efc5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e760981b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4e760981b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d790efc5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d790efc5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4d790efc5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4d790efc5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4e760981b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4e760981b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e760981b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4e760981b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4e760981b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4e760981b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4d790efc5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4d790efc5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4d790efc5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4d790efc5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4e760981b7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4e760981b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e760981b7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4e760981b7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4e760981b7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4e760981b7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4e760981b7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4e760981b7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4e760981b7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4e760981b7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https://www.cnn.com/2018/10/03/health/fast-food-consumption-cdc-study/index.html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4e760981b7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4e760981b7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df1789505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df1789505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4a77cb4bb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4a77cb4bb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df1789505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df1789505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8680c384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8680c384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d790efc5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4d790efc5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d790efc5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4d790efc5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d790efc5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4d790efc5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d790efc5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4d790efc5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68900" y="168775"/>
            <a:ext cx="8805900" cy="479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493250" y="2089858"/>
            <a:ext cx="6157500" cy="17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6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493250" y="4037892"/>
            <a:ext cx="6157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168900" y="168775"/>
            <a:ext cx="8805900" cy="479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1484700" y="2540823"/>
            <a:ext cx="6174600" cy="1293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subTitle"/>
          </p:nvPr>
        </p:nvSpPr>
        <p:spPr>
          <a:xfrm>
            <a:off x="1484700" y="3833847"/>
            <a:ext cx="61746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168900" y="168775"/>
            <a:ext cx="8805900" cy="479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3"/>
          <p:cNvSpPr txBox="1"/>
          <p:nvPr>
            <p:ph hasCustomPrompt="1" type="title"/>
          </p:nvPr>
        </p:nvSpPr>
        <p:spPr>
          <a:xfrm>
            <a:off x="2128025" y="1807095"/>
            <a:ext cx="734700" cy="447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1636325" y="2358733"/>
            <a:ext cx="1718100" cy="447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2" type="title"/>
          </p:nvPr>
        </p:nvSpPr>
        <p:spPr>
          <a:xfrm>
            <a:off x="2128025" y="3221295"/>
            <a:ext cx="734700" cy="447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3" type="subTitle"/>
          </p:nvPr>
        </p:nvSpPr>
        <p:spPr>
          <a:xfrm>
            <a:off x="1636325" y="3772933"/>
            <a:ext cx="1718100" cy="447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4" type="title"/>
          </p:nvPr>
        </p:nvSpPr>
        <p:spPr>
          <a:xfrm>
            <a:off x="4204650" y="1807095"/>
            <a:ext cx="734700" cy="447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5" type="subTitle"/>
          </p:nvPr>
        </p:nvSpPr>
        <p:spPr>
          <a:xfrm>
            <a:off x="3712950" y="2358733"/>
            <a:ext cx="1718100" cy="447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6" type="title"/>
          </p:nvPr>
        </p:nvSpPr>
        <p:spPr>
          <a:xfrm>
            <a:off x="4204650" y="3221295"/>
            <a:ext cx="734700" cy="447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7" type="subTitle"/>
          </p:nvPr>
        </p:nvSpPr>
        <p:spPr>
          <a:xfrm>
            <a:off x="3712950" y="3772933"/>
            <a:ext cx="1718100" cy="447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8" type="title"/>
          </p:nvPr>
        </p:nvSpPr>
        <p:spPr>
          <a:xfrm>
            <a:off x="6281275" y="1807095"/>
            <a:ext cx="734700" cy="447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idx="9" type="subTitle"/>
          </p:nvPr>
        </p:nvSpPr>
        <p:spPr>
          <a:xfrm>
            <a:off x="5789575" y="2358733"/>
            <a:ext cx="1718100" cy="447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13" type="title"/>
          </p:nvPr>
        </p:nvSpPr>
        <p:spPr>
          <a:xfrm>
            <a:off x="6281275" y="3221295"/>
            <a:ext cx="734700" cy="447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14" type="subTitle"/>
          </p:nvPr>
        </p:nvSpPr>
        <p:spPr>
          <a:xfrm>
            <a:off x="5789575" y="3772933"/>
            <a:ext cx="1718100" cy="447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5"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168900" y="168775"/>
            <a:ext cx="8805900" cy="479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168900" y="168775"/>
            <a:ext cx="8805900" cy="479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1341600" y="2247085"/>
            <a:ext cx="64608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1341600" y="941185"/>
            <a:ext cx="6460800" cy="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168900" y="168775"/>
            <a:ext cx="8805900" cy="479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605991" y="2430450"/>
            <a:ext cx="2378700" cy="11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605991" y="3577050"/>
            <a:ext cx="23787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168900" y="168775"/>
            <a:ext cx="8805900" cy="479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720000" y="1078568"/>
            <a:ext cx="77040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/>
          <p:nvPr/>
        </p:nvSpPr>
        <p:spPr>
          <a:xfrm>
            <a:off x="168900" y="168775"/>
            <a:ext cx="8805900" cy="479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880175" y="1574000"/>
            <a:ext cx="3635400" cy="24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2" type="body"/>
          </p:nvPr>
        </p:nvSpPr>
        <p:spPr>
          <a:xfrm>
            <a:off x="4628450" y="1574000"/>
            <a:ext cx="3635400" cy="24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/>
          <p:nvPr/>
        </p:nvSpPr>
        <p:spPr>
          <a:xfrm>
            <a:off x="168900" y="168775"/>
            <a:ext cx="8805900" cy="479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1" type="subTitle"/>
          </p:nvPr>
        </p:nvSpPr>
        <p:spPr>
          <a:xfrm>
            <a:off x="3831253" y="3618696"/>
            <a:ext cx="21165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2" type="subTitle"/>
          </p:nvPr>
        </p:nvSpPr>
        <p:spPr>
          <a:xfrm>
            <a:off x="3831253" y="3339520"/>
            <a:ext cx="2116500" cy="438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3" type="subTitle"/>
          </p:nvPr>
        </p:nvSpPr>
        <p:spPr>
          <a:xfrm>
            <a:off x="1877266" y="2031534"/>
            <a:ext cx="21165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4" type="subTitle"/>
          </p:nvPr>
        </p:nvSpPr>
        <p:spPr>
          <a:xfrm>
            <a:off x="1877266" y="1752357"/>
            <a:ext cx="2116500" cy="438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5" type="subTitle"/>
          </p:nvPr>
        </p:nvSpPr>
        <p:spPr>
          <a:xfrm>
            <a:off x="5785241" y="2031534"/>
            <a:ext cx="21165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6" type="subTitle"/>
          </p:nvPr>
        </p:nvSpPr>
        <p:spPr>
          <a:xfrm>
            <a:off x="5785241" y="1752357"/>
            <a:ext cx="2116500" cy="438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/>
          <p:nvPr/>
        </p:nvSpPr>
        <p:spPr>
          <a:xfrm>
            <a:off x="168900" y="168775"/>
            <a:ext cx="8805900" cy="479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0"/>
          <p:cNvSpPr txBox="1"/>
          <p:nvPr>
            <p:ph idx="1" type="subTitle"/>
          </p:nvPr>
        </p:nvSpPr>
        <p:spPr>
          <a:xfrm>
            <a:off x="2132300" y="1949551"/>
            <a:ext cx="197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2" type="subTitle"/>
          </p:nvPr>
        </p:nvSpPr>
        <p:spPr>
          <a:xfrm>
            <a:off x="2132300" y="1670376"/>
            <a:ext cx="1979700" cy="438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3" type="subTitle"/>
          </p:nvPr>
        </p:nvSpPr>
        <p:spPr>
          <a:xfrm>
            <a:off x="2132300" y="3672601"/>
            <a:ext cx="197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4" type="subTitle"/>
          </p:nvPr>
        </p:nvSpPr>
        <p:spPr>
          <a:xfrm>
            <a:off x="2132300" y="3393426"/>
            <a:ext cx="1979700" cy="438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5" type="subTitle"/>
          </p:nvPr>
        </p:nvSpPr>
        <p:spPr>
          <a:xfrm>
            <a:off x="5661450" y="1949551"/>
            <a:ext cx="197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6" type="subTitle"/>
          </p:nvPr>
        </p:nvSpPr>
        <p:spPr>
          <a:xfrm>
            <a:off x="5661450" y="1670376"/>
            <a:ext cx="1979700" cy="438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7" type="subTitle"/>
          </p:nvPr>
        </p:nvSpPr>
        <p:spPr>
          <a:xfrm>
            <a:off x="5661450" y="3672601"/>
            <a:ext cx="197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8" type="subTitle"/>
          </p:nvPr>
        </p:nvSpPr>
        <p:spPr>
          <a:xfrm>
            <a:off x="5661450" y="3393426"/>
            <a:ext cx="1979700" cy="438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68900" y="168775"/>
            <a:ext cx="8805900" cy="479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2313900" y="1773940"/>
            <a:ext cx="4516200" cy="7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3856200" y="784726"/>
            <a:ext cx="1431600" cy="841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168900" y="168775"/>
            <a:ext cx="8805900" cy="479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1452939" y="1963726"/>
            <a:ext cx="2957400" cy="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2" type="subTitle"/>
          </p:nvPr>
        </p:nvSpPr>
        <p:spPr>
          <a:xfrm>
            <a:off x="1452939" y="1684550"/>
            <a:ext cx="2957400" cy="438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3" type="subTitle"/>
          </p:nvPr>
        </p:nvSpPr>
        <p:spPr>
          <a:xfrm>
            <a:off x="1452939" y="2846376"/>
            <a:ext cx="2957400" cy="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4" type="subTitle"/>
          </p:nvPr>
        </p:nvSpPr>
        <p:spPr>
          <a:xfrm>
            <a:off x="1452939" y="2567198"/>
            <a:ext cx="2957400" cy="438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5" type="subTitle"/>
          </p:nvPr>
        </p:nvSpPr>
        <p:spPr>
          <a:xfrm>
            <a:off x="1452939" y="3729025"/>
            <a:ext cx="2957400" cy="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6" type="subTitle"/>
          </p:nvPr>
        </p:nvSpPr>
        <p:spPr>
          <a:xfrm>
            <a:off x="1452939" y="3449847"/>
            <a:ext cx="2957400" cy="438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7" type="subTitle"/>
          </p:nvPr>
        </p:nvSpPr>
        <p:spPr>
          <a:xfrm>
            <a:off x="5344139" y="1963726"/>
            <a:ext cx="2957400" cy="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8" type="subTitle"/>
          </p:nvPr>
        </p:nvSpPr>
        <p:spPr>
          <a:xfrm>
            <a:off x="5344139" y="1684550"/>
            <a:ext cx="2957400" cy="438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9" type="subTitle"/>
          </p:nvPr>
        </p:nvSpPr>
        <p:spPr>
          <a:xfrm>
            <a:off x="5344139" y="2846376"/>
            <a:ext cx="2957400" cy="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3" type="subTitle"/>
          </p:nvPr>
        </p:nvSpPr>
        <p:spPr>
          <a:xfrm>
            <a:off x="5344139" y="2567198"/>
            <a:ext cx="2957400" cy="438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4" type="subTitle"/>
          </p:nvPr>
        </p:nvSpPr>
        <p:spPr>
          <a:xfrm>
            <a:off x="5344139" y="3729025"/>
            <a:ext cx="2957400" cy="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5" type="subTitle"/>
          </p:nvPr>
        </p:nvSpPr>
        <p:spPr>
          <a:xfrm>
            <a:off x="5344139" y="3449847"/>
            <a:ext cx="2957400" cy="438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9" name="Google Shape;119;p21"/>
          <p:cNvSpPr/>
          <p:nvPr/>
        </p:nvSpPr>
        <p:spPr>
          <a:xfrm>
            <a:off x="168900" y="168775"/>
            <a:ext cx="8805900" cy="479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/>
          <p:nvPr/>
        </p:nvSpPr>
        <p:spPr>
          <a:xfrm>
            <a:off x="168900" y="168775"/>
            <a:ext cx="8805900" cy="479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 txBox="1"/>
          <p:nvPr>
            <p:ph hasCustomPrompt="1" type="title"/>
          </p:nvPr>
        </p:nvSpPr>
        <p:spPr>
          <a:xfrm>
            <a:off x="1087497" y="1964395"/>
            <a:ext cx="3492600" cy="768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2"/>
          <p:cNvSpPr txBox="1"/>
          <p:nvPr>
            <p:ph idx="1" type="subTitle"/>
          </p:nvPr>
        </p:nvSpPr>
        <p:spPr>
          <a:xfrm>
            <a:off x="1087500" y="2736324"/>
            <a:ext cx="3492600" cy="4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hasCustomPrompt="1" idx="2" type="title"/>
          </p:nvPr>
        </p:nvSpPr>
        <p:spPr>
          <a:xfrm>
            <a:off x="1087497" y="580589"/>
            <a:ext cx="3492600" cy="768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22"/>
          <p:cNvSpPr txBox="1"/>
          <p:nvPr>
            <p:ph idx="3" type="subTitle"/>
          </p:nvPr>
        </p:nvSpPr>
        <p:spPr>
          <a:xfrm>
            <a:off x="1087497" y="1347082"/>
            <a:ext cx="3492600" cy="4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hasCustomPrompt="1" idx="4" type="title"/>
          </p:nvPr>
        </p:nvSpPr>
        <p:spPr>
          <a:xfrm>
            <a:off x="1087497" y="3348200"/>
            <a:ext cx="3492600" cy="768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2"/>
          <p:cNvSpPr txBox="1"/>
          <p:nvPr>
            <p:ph idx="5" type="subTitle"/>
          </p:nvPr>
        </p:nvSpPr>
        <p:spPr>
          <a:xfrm>
            <a:off x="1087500" y="4117100"/>
            <a:ext cx="3492600" cy="4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/>
          <p:nvPr/>
        </p:nvSpPr>
        <p:spPr>
          <a:xfrm>
            <a:off x="168900" y="168775"/>
            <a:ext cx="8805900" cy="479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>
            <p:ph type="title"/>
          </p:nvPr>
        </p:nvSpPr>
        <p:spPr>
          <a:xfrm>
            <a:off x="2347950" y="5841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2347950" y="194239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/>
        </p:nvSpPr>
        <p:spPr>
          <a:xfrm>
            <a:off x="2347950" y="3802758"/>
            <a:ext cx="43812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CREDITS:</a:t>
            </a:r>
            <a:r>
              <a:rPr lang="en" sz="11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 This presentation template was created by </a:t>
            </a:r>
            <a:r>
              <a:rPr b="1" lang="en" sz="1100" u="sng">
                <a:solidFill>
                  <a:schemeClr val="hlink"/>
                </a:solidFill>
                <a:latin typeface="Jaldi"/>
                <a:ea typeface="Jaldi"/>
                <a:cs typeface="Jaldi"/>
                <a:sym typeface="Jaldi"/>
                <a:hlinkClick r:id="rId2"/>
              </a:rPr>
              <a:t>Slidesgo</a:t>
            </a:r>
            <a:r>
              <a:rPr lang="en" sz="11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, and includes icons by </a:t>
            </a:r>
            <a:r>
              <a:rPr b="1" lang="en" sz="1100" u="sng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, and infographics &amp; images by </a:t>
            </a:r>
            <a:r>
              <a:rPr b="1" lang="en" sz="1100" u="sng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 </a:t>
            </a:r>
            <a:endParaRPr b="1" sz="1100" u="sng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/>
          <p:nvPr/>
        </p:nvSpPr>
        <p:spPr>
          <a:xfrm>
            <a:off x="168900" y="168775"/>
            <a:ext cx="8805900" cy="479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>
            <a:off x="168900" y="168775"/>
            <a:ext cx="8805900" cy="479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 rotWithShape="1">
          <a:blip r:embed="rId2">
            <a:alphaModFix/>
          </a:blip>
          <a:srcRect b="0" l="6286" r="21626" t="0"/>
          <a:stretch/>
        </p:blipFill>
        <p:spPr>
          <a:xfrm rot="348043">
            <a:off x="8111500" y="356352"/>
            <a:ext cx="638550" cy="88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8100000">
            <a:off x="294837" y="4258878"/>
            <a:ext cx="836776" cy="8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168900" y="168775"/>
            <a:ext cx="8805900" cy="479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91350" y="1134850"/>
            <a:ext cx="75612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168900" y="168775"/>
            <a:ext cx="8805900" cy="479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2976014" y="1700427"/>
            <a:ext cx="38010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2976014" y="1421243"/>
            <a:ext cx="3801000" cy="4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2976014" y="3348927"/>
            <a:ext cx="38010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4" type="subTitle"/>
          </p:nvPr>
        </p:nvSpPr>
        <p:spPr>
          <a:xfrm>
            <a:off x="2976014" y="3069744"/>
            <a:ext cx="3801000" cy="4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168900" y="168775"/>
            <a:ext cx="8805900" cy="479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168900" y="168775"/>
            <a:ext cx="8805900" cy="479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4298850" y="1194250"/>
            <a:ext cx="4053900" cy="67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4298850" y="1915250"/>
            <a:ext cx="4053900" cy="20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34" name="Google Shape;34;p7"/>
          <p:cNvSpPr/>
          <p:nvPr>
            <p:ph idx="2" type="pic"/>
          </p:nvPr>
        </p:nvSpPr>
        <p:spPr>
          <a:xfrm>
            <a:off x="946200" y="721200"/>
            <a:ext cx="2907300" cy="372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168900" y="168775"/>
            <a:ext cx="8805900" cy="479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168900" y="168775"/>
            <a:ext cx="8805900" cy="479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boto Condensed"/>
              <a:buNone/>
              <a:defRPr b="1" sz="3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aldi"/>
              <a:buChar char="●"/>
              <a:defRPr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aldi"/>
              <a:buChar char="○"/>
              <a:defRPr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aldi"/>
              <a:buChar char="■"/>
              <a:defRPr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aldi"/>
              <a:buChar char="●"/>
              <a:defRPr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aldi"/>
              <a:buChar char="○"/>
              <a:defRPr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aldi"/>
              <a:buChar char="■"/>
              <a:defRPr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aldi"/>
              <a:buChar char="●"/>
              <a:defRPr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aldi"/>
              <a:buChar char="○"/>
              <a:defRPr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aldi"/>
              <a:buChar char="■"/>
              <a:defRPr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ctrTitle"/>
          </p:nvPr>
        </p:nvSpPr>
        <p:spPr>
          <a:xfrm>
            <a:off x="1493250" y="1432833"/>
            <a:ext cx="6157500" cy="1710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Open the Next Fast Food Restaurant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4" name="Google Shape;144;p26"/>
          <p:cNvSpPr txBox="1"/>
          <p:nvPr>
            <p:ph idx="1" type="subTitle"/>
          </p:nvPr>
        </p:nvSpPr>
        <p:spPr>
          <a:xfrm>
            <a:off x="1493250" y="4037905"/>
            <a:ext cx="61575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 Gresco, Andrew Li, </a:t>
            </a:r>
            <a:r>
              <a:rPr lang="en"/>
              <a:t>Euribiades Mota, and Vineetha Ramachandra</a:t>
            </a:r>
            <a:endParaRPr sz="2800"/>
          </a:p>
        </p:txBody>
      </p:sp>
      <p:pic>
        <p:nvPicPr>
          <p:cNvPr id="145" name="Google Shape;145;p26"/>
          <p:cNvPicPr preferRelativeResize="0"/>
          <p:nvPr/>
        </p:nvPicPr>
        <p:blipFill rotWithShape="1">
          <a:blip r:embed="rId3">
            <a:alphaModFix/>
          </a:blip>
          <a:srcRect b="0" l="5345" r="12166" t="0"/>
          <a:stretch/>
        </p:blipFill>
        <p:spPr>
          <a:xfrm>
            <a:off x="2119075" y="340426"/>
            <a:ext cx="904372" cy="109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 rotWithShape="1">
          <a:blip r:embed="rId4">
            <a:alphaModFix/>
          </a:blip>
          <a:srcRect b="15687" l="0" r="0" t="13616"/>
          <a:stretch/>
        </p:blipFill>
        <p:spPr>
          <a:xfrm>
            <a:off x="4548572" y="500495"/>
            <a:ext cx="1094384" cy="772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 rotWithShape="1">
          <a:blip r:embed="rId5">
            <a:alphaModFix/>
          </a:blip>
          <a:srcRect b="0" l="0" r="30089" t="0"/>
          <a:stretch/>
        </p:blipFill>
        <p:spPr>
          <a:xfrm>
            <a:off x="3348817" y="340426"/>
            <a:ext cx="765072" cy="1092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6"/>
          <p:cNvCxnSpPr/>
          <p:nvPr/>
        </p:nvCxnSpPr>
        <p:spPr>
          <a:xfrm>
            <a:off x="1932000" y="3924348"/>
            <a:ext cx="52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9" name="Google Shape;149;p26"/>
          <p:cNvPicPr preferRelativeResize="0"/>
          <p:nvPr/>
        </p:nvPicPr>
        <p:blipFill rotWithShape="1">
          <a:blip r:embed="rId6">
            <a:alphaModFix/>
          </a:blip>
          <a:srcRect b="0" l="13442" r="0" t="0"/>
          <a:stretch/>
        </p:blipFill>
        <p:spPr>
          <a:xfrm>
            <a:off x="5931915" y="340426"/>
            <a:ext cx="947311" cy="109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80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50" y="144125"/>
            <a:ext cx="8917101" cy="48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</a:t>
            </a:r>
            <a:endParaRPr/>
          </a:p>
        </p:txBody>
      </p:sp>
      <p:sp>
        <p:nvSpPr>
          <p:cNvPr id="278" name="Google Shape;278;p37"/>
          <p:cNvSpPr txBox="1"/>
          <p:nvPr>
            <p:ph idx="5" type="subTitle"/>
          </p:nvPr>
        </p:nvSpPr>
        <p:spPr>
          <a:xfrm>
            <a:off x="969750" y="1193450"/>
            <a:ext cx="7461000" cy="3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From the second bar graph it is evident that states with a smaller population had a higher ratio of restaurants to the total population.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South Dakota ranks in the bottom five states in terms of total population (excluding Washington D.C.) but has the highest ratio shown in the second bar graph.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As the population changes, the number of fast food restaurants fluctuates alongside it.  </a:t>
            </a:r>
            <a:r>
              <a:rPr lang="en" sz="2200">
                <a:solidFill>
                  <a:schemeClr val="dk2"/>
                </a:solidFill>
              </a:rPr>
              <a:t>When</a:t>
            </a:r>
            <a:r>
              <a:rPr lang="en" sz="2200">
                <a:solidFill>
                  <a:schemeClr val="dk2"/>
                </a:solidFill>
              </a:rPr>
              <a:t> the population decreases the number of fast food restaurants declines and vice versa.</a:t>
            </a:r>
            <a:endParaRPr sz="22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279" name="Google Shape;279;p37"/>
          <p:cNvSpPr/>
          <p:nvPr/>
        </p:nvSpPr>
        <p:spPr>
          <a:xfrm>
            <a:off x="347734" y="1193458"/>
            <a:ext cx="558900" cy="558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37"/>
          <p:cNvGrpSpPr/>
          <p:nvPr/>
        </p:nvGrpSpPr>
        <p:grpSpPr>
          <a:xfrm>
            <a:off x="464626" y="1331710"/>
            <a:ext cx="325091" cy="282371"/>
            <a:chOff x="3206413" y="3245765"/>
            <a:chExt cx="325091" cy="282371"/>
          </a:xfrm>
        </p:grpSpPr>
        <p:sp>
          <p:nvSpPr>
            <p:cNvPr id="281" name="Google Shape;281;p37"/>
            <p:cNvSpPr/>
            <p:nvPr/>
          </p:nvSpPr>
          <p:spPr>
            <a:xfrm>
              <a:off x="3291242" y="3245765"/>
              <a:ext cx="155428" cy="21244"/>
            </a:xfrm>
            <a:custGeom>
              <a:rect b="b" l="l" r="r" t="t"/>
              <a:pathLst>
                <a:path extrusionOk="0" h="835" w="6109">
                  <a:moveTo>
                    <a:pt x="0" y="1"/>
                  </a:moveTo>
                  <a:lnTo>
                    <a:pt x="0" y="834"/>
                  </a:lnTo>
                  <a:lnTo>
                    <a:pt x="6108" y="834"/>
                  </a:lnTo>
                  <a:lnTo>
                    <a:pt x="6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3248828" y="3288179"/>
              <a:ext cx="21219" cy="21244"/>
            </a:xfrm>
            <a:custGeom>
              <a:rect b="b" l="l" r="r" t="t"/>
              <a:pathLst>
                <a:path extrusionOk="0" h="835" w="834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7"/>
            <p:cNvSpPr/>
            <p:nvPr/>
          </p:nvSpPr>
          <p:spPr>
            <a:xfrm>
              <a:off x="3227633" y="3309399"/>
              <a:ext cx="282641" cy="84851"/>
            </a:xfrm>
            <a:custGeom>
              <a:rect b="b" l="l" r="r" t="t"/>
              <a:pathLst>
                <a:path extrusionOk="0" h="3335" w="11109">
                  <a:moveTo>
                    <a:pt x="0" y="0"/>
                  </a:moveTo>
                  <a:lnTo>
                    <a:pt x="0" y="3334"/>
                  </a:lnTo>
                  <a:lnTo>
                    <a:pt x="11109" y="3334"/>
                  </a:lnTo>
                  <a:lnTo>
                    <a:pt x="11109" y="0"/>
                  </a:lnTo>
                  <a:lnTo>
                    <a:pt x="10275" y="0"/>
                  </a:lnTo>
                  <a:lnTo>
                    <a:pt x="10275" y="2501"/>
                  </a:lnTo>
                  <a:lnTo>
                    <a:pt x="834" y="2501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3467845" y="3288179"/>
              <a:ext cx="20939" cy="21244"/>
            </a:xfrm>
            <a:custGeom>
              <a:rect b="b" l="l" r="r" t="t"/>
              <a:pathLst>
                <a:path extrusionOk="0" h="835" w="823">
                  <a:moveTo>
                    <a:pt x="1" y="1"/>
                  </a:moveTo>
                  <a:lnTo>
                    <a:pt x="1" y="834"/>
                  </a:lnTo>
                  <a:lnTo>
                    <a:pt x="822" y="834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3446651" y="3266984"/>
              <a:ext cx="21219" cy="21219"/>
            </a:xfrm>
            <a:custGeom>
              <a:rect b="b" l="l" r="r" t="t"/>
              <a:pathLst>
                <a:path extrusionOk="0" h="834" w="834">
                  <a:moveTo>
                    <a:pt x="0" y="0"/>
                  </a:moveTo>
                  <a:lnTo>
                    <a:pt x="0" y="834"/>
                  </a:lnTo>
                  <a:lnTo>
                    <a:pt x="834" y="83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3312436" y="3288179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3354851" y="3295150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3397265" y="3288179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7"/>
            <p:cNvSpPr/>
            <p:nvPr/>
          </p:nvSpPr>
          <p:spPr>
            <a:xfrm>
              <a:off x="3227633" y="3443282"/>
              <a:ext cx="282641" cy="63657"/>
            </a:xfrm>
            <a:custGeom>
              <a:rect b="b" l="l" r="r" t="t"/>
              <a:pathLst>
                <a:path extrusionOk="0" h="2502" w="11109">
                  <a:moveTo>
                    <a:pt x="0" y="1"/>
                  </a:moveTo>
                  <a:lnTo>
                    <a:pt x="0" y="2501"/>
                  </a:lnTo>
                  <a:lnTo>
                    <a:pt x="834" y="2501"/>
                  </a:lnTo>
                  <a:lnTo>
                    <a:pt x="834" y="834"/>
                  </a:lnTo>
                  <a:lnTo>
                    <a:pt x="10275" y="834"/>
                  </a:lnTo>
                  <a:lnTo>
                    <a:pt x="10275" y="2501"/>
                  </a:lnTo>
                  <a:lnTo>
                    <a:pt x="11109" y="2501"/>
                  </a:lnTo>
                  <a:lnTo>
                    <a:pt x="1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7"/>
            <p:cNvSpPr/>
            <p:nvPr/>
          </p:nvSpPr>
          <p:spPr>
            <a:xfrm>
              <a:off x="3510260" y="3394227"/>
              <a:ext cx="21244" cy="49689"/>
            </a:xfrm>
            <a:custGeom>
              <a:rect b="b" l="l" r="r" t="t"/>
              <a:pathLst>
                <a:path extrusionOk="0" h="1953" w="835">
                  <a:moveTo>
                    <a:pt x="1" y="0"/>
                  </a:moveTo>
                  <a:lnTo>
                    <a:pt x="1" y="1953"/>
                  </a:lnTo>
                  <a:lnTo>
                    <a:pt x="834" y="1953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3206413" y="3394227"/>
              <a:ext cx="21244" cy="49689"/>
            </a:xfrm>
            <a:custGeom>
              <a:rect b="b" l="l" r="r" t="t"/>
              <a:pathLst>
                <a:path extrusionOk="0" h="1953" w="835">
                  <a:moveTo>
                    <a:pt x="1" y="0"/>
                  </a:moveTo>
                  <a:lnTo>
                    <a:pt x="1" y="1953"/>
                  </a:lnTo>
                  <a:lnTo>
                    <a:pt x="834" y="1953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3248828" y="3506917"/>
              <a:ext cx="240254" cy="21219"/>
            </a:xfrm>
            <a:custGeom>
              <a:rect b="b" l="l" r="r" t="t"/>
              <a:pathLst>
                <a:path extrusionOk="0" h="834" w="9443">
                  <a:moveTo>
                    <a:pt x="1" y="0"/>
                  </a:moveTo>
                  <a:lnTo>
                    <a:pt x="1" y="834"/>
                  </a:lnTo>
                  <a:lnTo>
                    <a:pt x="9442" y="834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7"/>
            <p:cNvSpPr/>
            <p:nvPr/>
          </p:nvSpPr>
          <p:spPr>
            <a:xfrm>
              <a:off x="3270048" y="3266984"/>
              <a:ext cx="21219" cy="21219"/>
            </a:xfrm>
            <a:custGeom>
              <a:rect b="b" l="l" r="r" t="t"/>
              <a:pathLst>
                <a:path extrusionOk="0" h="834" w="834">
                  <a:moveTo>
                    <a:pt x="0" y="0"/>
                  </a:moveTo>
                  <a:lnTo>
                    <a:pt x="0" y="834"/>
                  </a:lnTo>
                  <a:lnTo>
                    <a:pt x="833" y="834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4" name="Google Shape;294;p37"/>
          <p:cNvPicPr preferRelativeResize="0"/>
          <p:nvPr/>
        </p:nvPicPr>
        <p:blipFill rotWithShape="1">
          <a:blip r:embed="rId3">
            <a:alphaModFix/>
          </a:blip>
          <a:srcRect b="13208" l="0" r="0" t="7413"/>
          <a:stretch/>
        </p:blipFill>
        <p:spPr>
          <a:xfrm>
            <a:off x="7625120" y="3951947"/>
            <a:ext cx="1404892" cy="1113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>
            <p:ph type="title"/>
          </p:nvPr>
        </p:nvSpPr>
        <p:spPr>
          <a:xfrm>
            <a:off x="2313900" y="1216275"/>
            <a:ext cx="4510200" cy="12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How does the average household income compare to the total population and restaurants</a:t>
            </a:r>
            <a:r>
              <a:rPr lang="en" sz="2500"/>
              <a:t>?</a:t>
            </a:r>
            <a:endParaRPr sz="2500"/>
          </a:p>
        </p:txBody>
      </p:sp>
      <p:sp>
        <p:nvSpPr>
          <p:cNvPr id="300" name="Google Shape;300;p38"/>
          <p:cNvSpPr txBox="1"/>
          <p:nvPr>
            <p:ph idx="2" type="title"/>
          </p:nvPr>
        </p:nvSpPr>
        <p:spPr>
          <a:xfrm>
            <a:off x="3856200" y="467676"/>
            <a:ext cx="1431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301" name="Google Shape;301;p38"/>
          <p:cNvPicPr preferRelativeResize="0"/>
          <p:nvPr/>
        </p:nvPicPr>
        <p:blipFill rotWithShape="1">
          <a:blip r:embed="rId3">
            <a:alphaModFix/>
          </a:blip>
          <a:srcRect b="0" l="27546" r="27537" t="8784"/>
          <a:stretch/>
        </p:blipFill>
        <p:spPr>
          <a:xfrm>
            <a:off x="3190730" y="3004226"/>
            <a:ext cx="632175" cy="127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8"/>
          <p:cNvPicPr preferRelativeResize="0"/>
          <p:nvPr/>
        </p:nvPicPr>
        <p:blipFill rotWithShape="1">
          <a:blip r:embed="rId4">
            <a:alphaModFix/>
          </a:blip>
          <a:srcRect b="9140" l="0" r="0" t="18259"/>
          <a:stretch/>
        </p:blipFill>
        <p:spPr>
          <a:xfrm>
            <a:off x="4358129" y="3134787"/>
            <a:ext cx="1404892" cy="1018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0863" y="3038712"/>
            <a:ext cx="1214644" cy="12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8"/>
          <p:cNvPicPr preferRelativeResize="0"/>
          <p:nvPr/>
        </p:nvPicPr>
        <p:blipFill rotWithShape="1">
          <a:blip r:embed="rId6">
            <a:alphaModFix/>
          </a:blip>
          <a:srcRect b="13208" l="0" r="0" t="7413"/>
          <a:stretch/>
        </p:blipFill>
        <p:spPr>
          <a:xfrm>
            <a:off x="6298245" y="3087247"/>
            <a:ext cx="1404892" cy="1113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38"/>
          <p:cNvCxnSpPr/>
          <p:nvPr/>
        </p:nvCxnSpPr>
        <p:spPr>
          <a:xfrm>
            <a:off x="2388150" y="2557975"/>
            <a:ext cx="4367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950" y="182225"/>
            <a:ext cx="7007075" cy="47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300" y="167300"/>
            <a:ext cx="6410725" cy="47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80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</a:t>
            </a:r>
            <a:endParaRPr/>
          </a:p>
        </p:txBody>
      </p:sp>
      <p:sp>
        <p:nvSpPr>
          <p:cNvPr id="326" name="Google Shape;326;p42"/>
          <p:cNvSpPr txBox="1"/>
          <p:nvPr>
            <p:ph idx="5" type="subTitle"/>
          </p:nvPr>
        </p:nvSpPr>
        <p:spPr>
          <a:xfrm>
            <a:off x="969750" y="1117250"/>
            <a:ext cx="7461000" cy="3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The median household income was about $63,000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From Wyoming to the right are states above the median. This helps us </a:t>
            </a:r>
            <a:r>
              <a:rPr lang="en" sz="2200">
                <a:solidFill>
                  <a:schemeClr val="dk2"/>
                </a:solidFill>
              </a:rPr>
              <a:t>gauge</a:t>
            </a:r>
            <a:r>
              <a:rPr lang="en" sz="2200">
                <a:solidFill>
                  <a:schemeClr val="dk2"/>
                </a:solidFill>
              </a:rPr>
              <a:t> which states have higher poverty rates.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Based on the scatter plot that shows median household income vs population, there is a very weak positive correlation </a:t>
            </a:r>
            <a:r>
              <a:rPr lang="en" sz="2200">
                <a:solidFill>
                  <a:schemeClr val="dk2"/>
                </a:solidFill>
              </a:rPr>
              <a:t>between</a:t>
            </a:r>
            <a:r>
              <a:rPr lang="en" sz="2200">
                <a:solidFill>
                  <a:schemeClr val="dk2"/>
                </a:solidFill>
              </a:rPr>
              <a:t> the two. 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The “r-value” is 0.08 which is very close to zero and represents what is being shown on the graph as the regression line looks almost straight. 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As income increases the total number of restaurants decreases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327" name="Google Shape;327;p42"/>
          <p:cNvSpPr/>
          <p:nvPr/>
        </p:nvSpPr>
        <p:spPr>
          <a:xfrm>
            <a:off x="347734" y="1193458"/>
            <a:ext cx="558900" cy="558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42"/>
          <p:cNvGrpSpPr/>
          <p:nvPr/>
        </p:nvGrpSpPr>
        <p:grpSpPr>
          <a:xfrm>
            <a:off x="464626" y="1331710"/>
            <a:ext cx="325091" cy="282371"/>
            <a:chOff x="3206413" y="3245765"/>
            <a:chExt cx="325091" cy="282371"/>
          </a:xfrm>
        </p:grpSpPr>
        <p:sp>
          <p:nvSpPr>
            <p:cNvPr id="329" name="Google Shape;329;p42"/>
            <p:cNvSpPr/>
            <p:nvPr/>
          </p:nvSpPr>
          <p:spPr>
            <a:xfrm>
              <a:off x="3291242" y="3245765"/>
              <a:ext cx="155428" cy="21244"/>
            </a:xfrm>
            <a:custGeom>
              <a:rect b="b" l="l" r="r" t="t"/>
              <a:pathLst>
                <a:path extrusionOk="0" h="835" w="6109">
                  <a:moveTo>
                    <a:pt x="0" y="1"/>
                  </a:moveTo>
                  <a:lnTo>
                    <a:pt x="0" y="834"/>
                  </a:lnTo>
                  <a:lnTo>
                    <a:pt x="6108" y="834"/>
                  </a:lnTo>
                  <a:lnTo>
                    <a:pt x="6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2"/>
            <p:cNvSpPr/>
            <p:nvPr/>
          </p:nvSpPr>
          <p:spPr>
            <a:xfrm>
              <a:off x="3248828" y="3288179"/>
              <a:ext cx="21219" cy="21244"/>
            </a:xfrm>
            <a:custGeom>
              <a:rect b="b" l="l" r="r" t="t"/>
              <a:pathLst>
                <a:path extrusionOk="0" h="835" w="834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2"/>
            <p:cNvSpPr/>
            <p:nvPr/>
          </p:nvSpPr>
          <p:spPr>
            <a:xfrm>
              <a:off x="3227633" y="3309399"/>
              <a:ext cx="282641" cy="84851"/>
            </a:xfrm>
            <a:custGeom>
              <a:rect b="b" l="l" r="r" t="t"/>
              <a:pathLst>
                <a:path extrusionOk="0" h="3335" w="11109">
                  <a:moveTo>
                    <a:pt x="0" y="0"/>
                  </a:moveTo>
                  <a:lnTo>
                    <a:pt x="0" y="3334"/>
                  </a:lnTo>
                  <a:lnTo>
                    <a:pt x="11109" y="3334"/>
                  </a:lnTo>
                  <a:lnTo>
                    <a:pt x="11109" y="0"/>
                  </a:lnTo>
                  <a:lnTo>
                    <a:pt x="10275" y="0"/>
                  </a:lnTo>
                  <a:lnTo>
                    <a:pt x="10275" y="2501"/>
                  </a:lnTo>
                  <a:lnTo>
                    <a:pt x="834" y="2501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2"/>
            <p:cNvSpPr/>
            <p:nvPr/>
          </p:nvSpPr>
          <p:spPr>
            <a:xfrm>
              <a:off x="3467845" y="3288179"/>
              <a:ext cx="20939" cy="21244"/>
            </a:xfrm>
            <a:custGeom>
              <a:rect b="b" l="l" r="r" t="t"/>
              <a:pathLst>
                <a:path extrusionOk="0" h="835" w="823">
                  <a:moveTo>
                    <a:pt x="1" y="1"/>
                  </a:moveTo>
                  <a:lnTo>
                    <a:pt x="1" y="834"/>
                  </a:lnTo>
                  <a:lnTo>
                    <a:pt x="822" y="834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2"/>
            <p:cNvSpPr/>
            <p:nvPr/>
          </p:nvSpPr>
          <p:spPr>
            <a:xfrm>
              <a:off x="3446651" y="3266984"/>
              <a:ext cx="21219" cy="21219"/>
            </a:xfrm>
            <a:custGeom>
              <a:rect b="b" l="l" r="r" t="t"/>
              <a:pathLst>
                <a:path extrusionOk="0" h="834" w="834">
                  <a:moveTo>
                    <a:pt x="0" y="0"/>
                  </a:moveTo>
                  <a:lnTo>
                    <a:pt x="0" y="834"/>
                  </a:lnTo>
                  <a:lnTo>
                    <a:pt x="834" y="83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2"/>
            <p:cNvSpPr/>
            <p:nvPr/>
          </p:nvSpPr>
          <p:spPr>
            <a:xfrm>
              <a:off x="3312436" y="3288179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2"/>
            <p:cNvSpPr/>
            <p:nvPr/>
          </p:nvSpPr>
          <p:spPr>
            <a:xfrm>
              <a:off x="3354851" y="3295150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2"/>
            <p:cNvSpPr/>
            <p:nvPr/>
          </p:nvSpPr>
          <p:spPr>
            <a:xfrm>
              <a:off x="3397265" y="3288179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2"/>
            <p:cNvSpPr/>
            <p:nvPr/>
          </p:nvSpPr>
          <p:spPr>
            <a:xfrm>
              <a:off x="3227633" y="3443282"/>
              <a:ext cx="282641" cy="63657"/>
            </a:xfrm>
            <a:custGeom>
              <a:rect b="b" l="l" r="r" t="t"/>
              <a:pathLst>
                <a:path extrusionOk="0" h="2502" w="11109">
                  <a:moveTo>
                    <a:pt x="0" y="1"/>
                  </a:moveTo>
                  <a:lnTo>
                    <a:pt x="0" y="2501"/>
                  </a:lnTo>
                  <a:lnTo>
                    <a:pt x="834" y="2501"/>
                  </a:lnTo>
                  <a:lnTo>
                    <a:pt x="834" y="834"/>
                  </a:lnTo>
                  <a:lnTo>
                    <a:pt x="10275" y="834"/>
                  </a:lnTo>
                  <a:lnTo>
                    <a:pt x="10275" y="2501"/>
                  </a:lnTo>
                  <a:lnTo>
                    <a:pt x="11109" y="2501"/>
                  </a:lnTo>
                  <a:lnTo>
                    <a:pt x="1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2"/>
            <p:cNvSpPr/>
            <p:nvPr/>
          </p:nvSpPr>
          <p:spPr>
            <a:xfrm>
              <a:off x="3510260" y="3394227"/>
              <a:ext cx="21244" cy="49689"/>
            </a:xfrm>
            <a:custGeom>
              <a:rect b="b" l="l" r="r" t="t"/>
              <a:pathLst>
                <a:path extrusionOk="0" h="1953" w="835">
                  <a:moveTo>
                    <a:pt x="1" y="0"/>
                  </a:moveTo>
                  <a:lnTo>
                    <a:pt x="1" y="1953"/>
                  </a:lnTo>
                  <a:lnTo>
                    <a:pt x="834" y="1953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2"/>
            <p:cNvSpPr/>
            <p:nvPr/>
          </p:nvSpPr>
          <p:spPr>
            <a:xfrm>
              <a:off x="3206413" y="3394227"/>
              <a:ext cx="21244" cy="49689"/>
            </a:xfrm>
            <a:custGeom>
              <a:rect b="b" l="l" r="r" t="t"/>
              <a:pathLst>
                <a:path extrusionOk="0" h="1953" w="835">
                  <a:moveTo>
                    <a:pt x="1" y="0"/>
                  </a:moveTo>
                  <a:lnTo>
                    <a:pt x="1" y="1953"/>
                  </a:lnTo>
                  <a:lnTo>
                    <a:pt x="834" y="1953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2"/>
            <p:cNvSpPr/>
            <p:nvPr/>
          </p:nvSpPr>
          <p:spPr>
            <a:xfrm>
              <a:off x="3248828" y="3506917"/>
              <a:ext cx="240254" cy="21219"/>
            </a:xfrm>
            <a:custGeom>
              <a:rect b="b" l="l" r="r" t="t"/>
              <a:pathLst>
                <a:path extrusionOk="0" h="834" w="9443">
                  <a:moveTo>
                    <a:pt x="1" y="0"/>
                  </a:moveTo>
                  <a:lnTo>
                    <a:pt x="1" y="834"/>
                  </a:lnTo>
                  <a:lnTo>
                    <a:pt x="9442" y="834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2"/>
            <p:cNvSpPr/>
            <p:nvPr/>
          </p:nvSpPr>
          <p:spPr>
            <a:xfrm>
              <a:off x="3270048" y="3266984"/>
              <a:ext cx="21219" cy="21219"/>
            </a:xfrm>
            <a:custGeom>
              <a:rect b="b" l="l" r="r" t="t"/>
              <a:pathLst>
                <a:path extrusionOk="0" h="834" w="834">
                  <a:moveTo>
                    <a:pt x="0" y="0"/>
                  </a:moveTo>
                  <a:lnTo>
                    <a:pt x="0" y="834"/>
                  </a:lnTo>
                  <a:lnTo>
                    <a:pt x="833" y="834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2" name="Google Shape;342;p42"/>
          <p:cNvPicPr preferRelativeResize="0"/>
          <p:nvPr/>
        </p:nvPicPr>
        <p:blipFill rotWithShape="1">
          <a:blip r:embed="rId3">
            <a:alphaModFix/>
          </a:blip>
          <a:srcRect b="13208" l="0" r="0" t="7413"/>
          <a:stretch/>
        </p:blipFill>
        <p:spPr>
          <a:xfrm>
            <a:off x="7654920" y="80322"/>
            <a:ext cx="1404892" cy="1113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/>
          <p:nvPr>
            <p:ph type="title"/>
          </p:nvPr>
        </p:nvSpPr>
        <p:spPr>
          <a:xfrm>
            <a:off x="2313900" y="1216275"/>
            <a:ext cx="4510200" cy="12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Where is the best location in the state to open?</a:t>
            </a:r>
            <a:endParaRPr sz="3200"/>
          </a:p>
        </p:txBody>
      </p:sp>
      <p:sp>
        <p:nvSpPr>
          <p:cNvPr id="348" name="Google Shape;348;p43"/>
          <p:cNvSpPr txBox="1"/>
          <p:nvPr>
            <p:ph idx="2" type="title"/>
          </p:nvPr>
        </p:nvSpPr>
        <p:spPr>
          <a:xfrm>
            <a:off x="3856200" y="467676"/>
            <a:ext cx="1431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349" name="Google Shape;349;p43"/>
          <p:cNvPicPr preferRelativeResize="0"/>
          <p:nvPr/>
        </p:nvPicPr>
        <p:blipFill rotWithShape="1">
          <a:blip r:embed="rId3">
            <a:alphaModFix/>
          </a:blip>
          <a:srcRect b="0" l="27546" r="27537" t="8784"/>
          <a:stretch/>
        </p:blipFill>
        <p:spPr>
          <a:xfrm>
            <a:off x="3190730" y="3004226"/>
            <a:ext cx="632175" cy="127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3"/>
          <p:cNvPicPr preferRelativeResize="0"/>
          <p:nvPr/>
        </p:nvPicPr>
        <p:blipFill rotWithShape="1">
          <a:blip r:embed="rId4">
            <a:alphaModFix/>
          </a:blip>
          <a:srcRect b="9140" l="0" r="0" t="18259"/>
          <a:stretch/>
        </p:blipFill>
        <p:spPr>
          <a:xfrm>
            <a:off x="4358129" y="3134787"/>
            <a:ext cx="1404892" cy="1018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0863" y="3038712"/>
            <a:ext cx="1214644" cy="12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3"/>
          <p:cNvPicPr preferRelativeResize="0"/>
          <p:nvPr/>
        </p:nvPicPr>
        <p:blipFill rotWithShape="1">
          <a:blip r:embed="rId6">
            <a:alphaModFix/>
          </a:blip>
          <a:srcRect b="13208" l="0" r="0" t="7413"/>
          <a:stretch/>
        </p:blipFill>
        <p:spPr>
          <a:xfrm>
            <a:off x="6298245" y="3087247"/>
            <a:ext cx="1404892" cy="1113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43"/>
          <p:cNvCxnSpPr/>
          <p:nvPr/>
        </p:nvCxnSpPr>
        <p:spPr>
          <a:xfrm>
            <a:off x="2388150" y="2557975"/>
            <a:ext cx="4367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85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/>
          <p:nvPr/>
        </p:nvSpPr>
        <p:spPr>
          <a:xfrm>
            <a:off x="791250" y="564900"/>
            <a:ext cx="3217200" cy="4039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7"/>
          <p:cNvSpPr txBox="1"/>
          <p:nvPr>
            <p:ph type="title"/>
          </p:nvPr>
        </p:nvSpPr>
        <p:spPr>
          <a:xfrm>
            <a:off x="4298850" y="465700"/>
            <a:ext cx="41862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Essential Questions:</a:t>
            </a:r>
            <a:endParaRPr/>
          </a:p>
        </p:txBody>
      </p:sp>
      <p:sp>
        <p:nvSpPr>
          <p:cNvPr id="156" name="Google Shape;156;p27"/>
          <p:cNvSpPr txBox="1"/>
          <p:nvPr>
            <p:ph idx="1" type="subTitle"/>
          </p:nvPr>
        </p:nvSpPr>
        <p:spPr>
          <a:xfrm>
            <a:off x="4298850" y="1186575"/>
            <a:ext cx="4477500" cy="3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Jaldi"/>
              <a:buChar char="●"/>
            </a:pPr>
            <a:r>
              <a:rPr b="1" lang="en" sz="2100">
                <a:solidFill>
                  <a:schemeClr val="dk2"/>
                </a:solidFill>
              </a:rPr>
              <a:t>How does the population relate to the total number of fast food restaurants in a given state?</a:t>
            </a:r>
            <a:endParaRPr b="1" sz="2100">
              <a:solidFill>
                <a:schemeClr val="dk2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Jaldi"/>
              <a:buChar char="●"/>
            </a:pPr>
            <a:r>
              <a:rPr b="1" lang="en" sz="2100">
                <a:solidFill>
                  <a:schemeClr val="dk2"/>
                </a:solidFill>
              </a:rPr>
              <a:t>How does the population percent change relate to the total restaurants</a:t>
            </a:r>
            <a:endParaRPr b="1" sz="2100">
              <a:solidFill>
                <a:schemeClr val="dk2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b="1" lang="en" sz="2100">
                <a:solidFill>
                  <a:schemeClr val="dk2"/>
                </a:solidFill>
              </a:rPr>
              <a:t>How does the average household income compare to the total population and restaurants</a:t>
            </a:r>
            <a:r>
              <a:rPr b="1" lang="en" sz="2100">
                <a:solidFill>
                  <a:schemeClr val="dk2"/>
                </a:solidFill>
              </a:rPr>
              <a:t>?</a:t>
            </a:r>
            <a:endParaRPr b="1" sz="2100">
              <a:solidFill>
                <a:schemeClr val="dk2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b="1" lang="en" sz="2100">
                <a:solidFill>
                  <a:schemeClr val="dk2"/>
                </a:solidFill>
              </a:rPr>
              <a:t>What is the best location in our specified state to open a restaurant?</a:t>
            </a:r>
            <a:endParaRPr b="1" sz="2100">
              <a:solidFill>
                <a:schemeClr val="dk2"/>
              </a:solidFill>
            </a:endParaRPr>
          </a:p>
        </p:txBody>
      </p:sp>
      <p:pic>
        <p:nvPicPr>
          <p:cNvPr id="157" name="Google Shape;157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3997" r="23992" t="0"/>
          <a:stretch/>
        </p:blipFill>
        <p:spPr>
          <a:xfrm>
            <a:off x="946200" y="721200"/>
            <a:ext cx="2907300" cy="3726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270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8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r>
              <a:rPr lang="en"/>
              <a:t>:</a:t>
            </a:r>
            <a:endParaRPr/>
          </a:p>
        </p:txBody>
      </p:sp>
      <p:sp>
        <p:nvSpPr>
          <p:cNvPr id="379" name="Google Shape;379;p48"/>
          <p:cNvSpPr txBox="1"/>
          <p:nvPr>
            <p:ph idx="5" type="subTitle"/>
          </p:nvPr>
        </p:nvSpPr>
        <p:spPr>
          <a:xfrm>
            <a:off x="969750" y="1117250"/>
            <a:ext cx="7461000" cy="3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We chose Florida as the best location to open our next fast food </a:t>
            </a:r>
            <a:r>
              <a:rPr lang="en" sz="2200">
                <a:solidFill>
                  <a:schemeClr val="dk2"/>
                </a:solidFill>
              </a:rPr>
              <a:t>restaurant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Based off the data, although Florida is in the top 5 in total population and number of fast food restaurants, the ratio of restaurants to people is very small and population continues to increase in Florida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We found that as the median household income increased, there were less fast food restaurants. 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Despite being on the lower end of median household income, Florida had many areas that did not have an abundance of fast food restaurants.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380" name="Google Shape;380;p48"/>
          <p:cNvSpPr/>
          <p:nvPr/>
        </p:nvSpPr>
        <p:spPr>
          <a:xfrm>
            <a:off x="347734" y="1193458"/>
            <a:ext cx="558900" cy="558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48"/>
          <p:cNvGrpSpPr/>
          <p:nvPr/>
        </p:nvGrpSpPr>
        <p:grpSpPr>
          <a:xfrm>
            <a:off x="464626" y="1331710"/>
            <a:ext cx="325091" cy="282371"/>
            <a:chOff x="3206413" y="3245765"/>
            <a:chExt cx="325091" cy="282371"/>
          </a:xfrm>
        </p:grpSpPr>
        <p:sp>
          <p:nvSpPr>
            <p:cNvPr id="382" name="Google Shape;382;p48"/>
            <p:cNvSpPr/>
            <p:nvPr/>
          </p:nvSpPr>
          <p:spPr>
            <a:xfrm>
              <a:off x="3291242" y="3245765"/>
              <a:ext cx="155428" cy="21244"/>
            </a:xfrm>
            <a:custGeom>
              <a:rect b="b" l="l" r="r" t="t"/>
              <a:pathLst>
                <a:path extrusionOk="0" h="835" w="6109">
                  <a:moveTo>
                    <a:pt x="0" y="1"/>
                  </a:moveTo>
                  <a:lnTo>
                    <a:pt x="0" y="834"/>
                  </a:lnTo>
                  <a:lnTo>
                    <a:pt x="6108" y="834"/>
                  </a:lnTo>
                  <a:lnTo>
                    <a:pt x="6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8"/>
            <p:cNvSpPr/>
            <p:nvPr/>
          </p:nvSpPr>
          <p:spPr>
            <a:xfrm>
              <a:off x="3248828" y="3288179"/>
              <a:ext cx="21219" cy="21244"/>
            </a:xfrm>
            <a:custGeom>
              <a:rect b="b" l="l" r="r" t="t"/>
              <a:pathLst>
                <a:path extrusionOk="0" h="835" w="834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8"/>
            <p:cNvSpPr/>
            <p:nvPr/>
          </p:nvSpPr>
          <p:spPr>
            <a:xfrm>
              <a:off x="3227633" y="3309399"/>
              <a:ext cx="282641" cy="84851"/>
            </a:xfrm>
            <a:custGeom>
              <a:rect b="b" l="l" r="r" t="t"/>
              <a:pathLst>
                <a:path extrusionOk="0" h="3335" w="11109">
                  <a:moveTo>
                    <a:pt x="0" y="0"/>
                  </a:moveTo>
                  <a:lnTo>
                    <a:pt x="0" y="3334"/>
                  </a:lnTo>
                  <a:lnTo>
                    <a:pt x="11109" y="3334"/>
                  </a:lnTo>
                  <a:lnTo>
                    <a:pt x="11109" y="0"/>
                  </a:lnTo>
                  <a:lnTo>
                    <a:pt x="10275" y="0"/>
                  </a:lnTo>
                  <a:lnTo>
                    <a:pt x="10275" y="2501"/>
                  </a:lnTo>
                  <a:lnTo>
                    <a:pt x="834" y="2501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8"/>
            <p:cNvSpPr/>
            <p:nvPr/>
          </p:nvSpPr>
          <p:spPr>
            <a:xfrm>
              <a:off x="3467845" y="3288179"/>
              <a:ext cx="20939" cy="21244"/>
            </a:xfrm>
            <a:custGeom>
              <a:rect b="b" l="l" r="r" t="t"/>
              <a:pathLst>
                <a:path extrusionOk="0" h="835" w="823">
                  <a:moveTo>
                    <a:pt x="1" y="1"/>
                  </a:moveTo>
                  <a:lnTo>
                    <a:pt x="1" y="834"/>
                  </a:lnTo>
                  <a:lnTo>
                    <a:pt x="822" y="834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8"/>
            <p:cNvSpPr/>
            <p:nvPr/>
          </p:nvSpPr>
          <p:spPr>
            <a:xfrm>
              <a:off x="3446651" y="3266984"/>
              <a:ext cx="21219" cy="21219"/>
            </a:xfrm>
            <a:custGeom>
              <a:rect b="b" l="l" r="r" t="t"/>
              <a:pathLst>
                <a:path extrusionOk="0" h="834" w="834">
                  <a:moveTo>
                    <a:pt x="0" y="0"/>
                  </a:moveTo>
                  <a:lnTo>
                    <a:pt x="0" y="834"/>
                  </a:lnTo>
                  <a:lnTo>
                    <a:pt x="834" y="83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8"/>
            <p:cNvSpPr/>
            <p:nvPr/>
          </p:nvSpPr>
          <p:spPr>
            <a:xfrm>
              <a:off x="3312436" y="3288179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8"/>
            <p:cNvSpPr/>
            <p:nvPr/>
          </p:nvSpPr>
          <p:spPr>
            <a:xfrm>
              <a:off x="3354851" y="3295150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8"/>
            <p:cNvSpPr/>
            <p:nvPr/>
          </p:nvSpPr>
          <p:spPr>
            <a:xfrm>
              <a:off x="3397265" y="3288179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8"/>
            <p:cNvSpPr/>
            <p:nvPr/>
          </p:nvSpPr>
          <p:spPr>
            <a:xfrm>
              <a:off x="3227633" y="3443282"/>
              <a:ext cx="282641" cy="63657"/>
            </a:xfrm>
            <a:custGeom>
              <a:rect b="b" l="l" r="r" t="t"/>
              <a:pathLst>
                <a:path extrusionOk="0" h="2502" w="11109">
                  <a:moveTo>
                    <a:pt x="0" y="1"/>
                  </a:moveTo>
                  <a:lnTo>
                    <a:pt x="0" y="2501"/>
                  </a:lnTo>
                  <a:lnTo>
                    <a:pt x="834" y="2501"/>
                  </a:lnTo>
                  <a:lnTo>
                    <a:pt x="834" y="834"/>
                  </a:lnTo>
                  <a:lnTo>
                    <a:pt x="10275" y="834"/>
                  </a:lnTo>
                  <a:lnTo>
                    <a:pt x="10275" y="2501"/>
                  </a:lnTo>
                  <a:lnTo>
                    <a:pt x="11109" y="2501"/>
                  </a:lnTo>
                  <a:lnTo>
                    <a:pt x="1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8"/>
            <p:cNvSpPr/>
            <p:nvPr/>
          </p:nvSpPr>
          <p:spPr>
            <a:xfrm>
              <a:off x="3510260" y="3394227"/>
              <a:ext cx="21244" cy="49689"/>
            </a:xfrm>
            <a:custGeom>
              <a:rect b="b" l="l" r="r" t="t"/>
              <a:pathLst>
                <a:path extrusionOk="0" h="1953" w="835">
                  <a:moveTo>
                    <a:pt x="1" y="0"/>
                  </a:moveTo>
                  <a:lnTo>
                    <a:pt x="1" y="1953"/>
                  </a:lnTo>
                  <a:lnTo>
                    <a:pt x="834" y="1953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8"/>
            <p:cNvSpPr/>
            <p:nvPr/>
          </p:nvSpPr>
          <p:spPr>
            <a:xfrm>
              <a:off x="3206413" y="3394227"/>
              <a:ext cx="21244" cy="49689"/>
            </a:xfrm>
            <a:custGeom>
              <a:rect b="b" l="l" r="r" t="t"/>
              <a:pathLst>
                <a:path extrusionOk="0" h="1953" w="835">
                  <a:moveTo>
                    <a:pt x="1" y="0"/>
                  </a:moveTo>
                  <a:lnTo>
                    <a:pt x="1" y="1953"/>
                  </a:lnTo>
                  <a:lnTo>
                    <a:pt x="834" y="1953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8"/>
            <p:cNvSpPr/>
            <p:nvPr/>
          </p:nvSpPr>
          <p:spPr>
            <a:xfrm>
              <a:off x="3248828" y="3506917"/>
              <a:ext cx="240254" cy="21219"/>
            </a:xfrm>
            <a:custGeom>
              <a:rect b="b" l="l" r="r" t="t"/>
              <a:pathLst>
                <a:path extrusionOk="0" h="834" w="9443">
                  <a:moveTo>
                    <a:pt x="1" y="0"/>
                  </a:moveTo>
                  <a:lnTo>
                    <a:pt x="1" y="834"/>
                  </a:lnTo>
                  <a:lnTo>
                    <a:pt x="9442" y="834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8"/>
            <p:cNvSpPr/>
            <p:nvPr/>
          </p:nvSpPr>
          <p:spPr>
            <a:xfrm>
              <a:off x="3270048" y="3266984"/>
              <a:ext cx="21219" cy="21219"/>
            </a:xfrm>
            <a:custGeom>
              <a:rect b="b" l="l" r="r" t="t"/>
              <a:pathLst>
                <a:path extrusionOk="0" h="834" w="834">
                  <a:moveTo>
                    <a:pt x="0" y="0"/>
                  </a:moveTo>
                  <a:lnTo>
                    <a:pt x="0" y="834"/>
                  </a:lnTo>
                  <a:lnTo>
                    <a:pt x="833" y="834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5" name="Google Shape;395;p48"/>
          <p:cNvPicPr preferRelativeResize="0"/>
          <p:nvPr/>
        </p:nvPicPr>
        <p:blipFill rotWithShape="1">
          <a:blip r:embed="rId3">
            <a:alphaModFix/>
          </a:blip>
          <a:srcRect b="13208" l="0" r="0" t="7413"/>
          <a:stretch/>
        </p:blipFill>
        <p:spPr>
          <a:xfrm>
            <a:off x="7654920" y="80322"/>
            <a:ext cx="1404892" cy="1113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Conclusions:</a:t>
            </a:r>
            <a:endParaRPr/>
          </a:p>
        </p:txBody>
      </p:sp>
      <p:sp>
        <p:nvSpPr>
          <p:cNvPr id="401" name="Google Shape;401;p49"/>
          <p:cNvSpPr txBox="1"/>
          <p:nvPr>
            <p:ph idx="5" type="subTitle"/>
          </p:nvPr>
        </p:nvSpPr>
        <p:spPr>
          <a:xfrm>
            <a:off x="969750" y="1117250"/>
            <a:ext cx="7461000" cy="3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Two areas in Florida that we deemed suitable to open a new fast food restaurant are in Tallahassee and near Naples.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Tallahassee is home to Florida State University. According to Jacqueline Howard of CNN, people aged 20-39 eat more fast food than any other age group. Although, this is a large age spread, college students fit directly in to this.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The final map shows hotels around Naples. There are an abundance of hotels as it is a big vacation spot, but if you look at the map of Florida there are not many fast food restaurants. 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402" name="Google Shape;402;p49"/>
          <p:cNvSpPr/>
          <p:nvPr/>
        </p:nvSpPr>
        <p:spPr>
          <a:xfrm>
            <a:off x="347734" y="1193458"/>
            <a:ext cx="558900" cy="558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49"/>
          <p:cNvGrpSpPr/>
          <p:nvPr/>
        </p:nvGrpSpPr>
        <p:grpSpPr>
          <a:xfrm>
            <a:off x="464626" y="1331710"/>
            <a:ext cx="325091" cy="282371"/>
            <a:chOff x="3206413" y="3245765"/>
            <a:chExt cx="325091" cy="282371"/>
          </a:xfrm>
        </p:grpSpPr>
        <p:sp>
          <p:nvSpPr>
            <p:cNvPr id="404" name="Google Shape;404;p49"/>
            <p:cNvSpPr/>
            <p:nvPr/>
          </p:nvSpPr>
          <p:spPr>
            <a:xfrm>
              <a:off x="3291242" y="3245765"/>
              <a:ext cx="155428" cy="21244"/>
            </a:xfrm>
            <a:custGeom>
              <a:rect b="b" l="l" r="r" t="t"/>
              <a:pathLst>
                <a:path extrusionOk="0" h="835" w="6109">
                  <a:moveTo>
                    <a:pt x="0" y="1"/>
                  </a:moveTo>
                  <a:lnTo>
                    <a:pt x="0" y="834"/>
                  </a:lnTo>
                  <a:lnTo>
                    <a:pt x="6108" y="834"/>
                  </a:lnTo>
                  <a:lnTo>
                    <a:pt x="6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9"/>
            <p:cNvSpPr/>
            <p:nvPr/>
          </p:nvSpPr>
          <p:spPr>
            <a:xfrm>
              <a:off x="3248828" y="3288179"/>
              <a:ext cx="21219" cy="21244"/>
            </a:xfrm>
            <a:custGeom>
              <a:rect b="b" l="l" r="r" t="t"/>
              <a:pathLst>
                <a:path extrusionOk="0" h="835" w="834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9"/>
            <p:cNvSpPr/>
            <p:nvPr/>
          </p:nvSpPr>
          <p:spPr>
            <a:xfrm>
              <a:off x="3227633" y="3309399"/>
              <a:ext cx="282641" cy="84851"/>
            </a:xfrm>
            <a:custGeom>
              <a:rect b="b" l="l" r="r" t="t"/>
              <a:pathLst>
                <a:path extrusionOk="0" h="3335" w="11109">
                  <a:moveTo>
                    <a:pt x="0" y="0"/>
                  </a:moveTo>
                  <a:lnTo>
                    <a:pt x="0" y="3334"/>
                  </a:lnTo>
                  <a:lnTo>
                    <a:pt x="11109" y="3334"/>
                  </a:lnTo>
                  <a:lnTo>
                    <a:pt x="11109" y="0"/>
                  </a:lnTo>
                  <a:lnTo>
                    <a:pt x="10275" y="0"/>
                  </a:lnTo>
                  <a:lnTo>
                    <a:pt x="10275" y="2501"/>
                  </a:lnTo>
                  <a:lnTo>
                    <a:pt x="834" y="2501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9"/>
            <p:cNvSpPr/>
            <p:nvPr/>
          </p:nvSpPr>
          <p:spPr>
            <a:xfrm>
              <a:off x="3467845" y="3288179"/>
              <a:ext cx="20939" cy="21244"/>
            </a:xfrm>
            <a:custGeom>
              <a:rect b="b" l="l" r="r" t="t"/>
              <a:pathLst>
                <a:path extrusionOk="0" h="835" w="823">
                  <a:moveTo>
                    <a:pt x="1" y="1"/>
                  </a:moveTo>
                  <a:lnTo>
                    <a:pt x="1" y="834"/>
                  </a:lnTo>
                  <a:lnTo>
                    <a:pt x="822" y="834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9"/>
            <p:cNvSpPr/>
            <p:nvPr/>
          </p:nvSpPr>
          <p:spPr>
            <a:xfrm>
              <a:off x="3446651" y="3266984"/>
              <a:ext cx="21219" cy="21219"/>
            </a:xfrm>
            <a:custGeom>
              <a:rect b="b" l="l" r="r" t="t"/>
              <a:pathLst>
                <a:path extrusionOk="0" h="834" w="834">
                  <a:moveTo>
                    <a:pt x="0" y="0"/>
                  </a:moveTo>
                  <a:lnTo>
                    <a:pt x="0" y="834"/>
                  </a:lnTo>
                  <a:lnTo>
                    <a:pt x="834" y="83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9"/>
            <p:cNvSpPr/>
            <p:nvPr/>
          </p:nvSpPr>
          <p:spPr>
            <a:xfrm>
              <a:off x="3312436" y="3288179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9"/>
            <p:cNvSpPr/>
            <p:nvPr/>
          </p:nvSpPr>
          <p:spPr>
            <a:xfrm>
              <a:off x="3354851" y="3295150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9"/>
            <p:cNvSpPr/>
            <p:nvPr/>
          </p:nvSpPr>
          <p:spPr>
            <a:xfrm>
              <a:off x="3397265" y="3288179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9"/>
            <p:cNvSpPr/>
            <p:nvPr/>
          </p:nvSpPr>
          <p:spPr>
            <a:xfrm>
              <a:off x="3227633" y="3443282"/>
              <a:ext cx="282641" cy="63657"/>
            </a:xfrm>
            <a:custGeom>
              <a:rect b="b" l="l" r="r" t="t"/>
              <a:pathLst>
                <a:path extrusionOk="0" h="2502" w="11109">
                  <a:moveTo>
                    <a:pt x="0" y="1"/>
                  </a:moveTo>
                  <a:lnTo>
                    <a:pt x="0" y="2501"/>
                  </a:lnTo>
                  <a:lnTo>
                    <a:pt x="834" y="2501"/>
                  </a:lnTo>
                  <a:lnTo>
                    <a:pt x="834" y="834"/>
                  </a:lnTo>
                  <a:lnTo>
                    <a:pt x="10275" y="834"/>
                  </a:lnTo>
                  <a:lnTo>
                    <a:pt x="10275" y="2501"/>
                  </a:lnTo>
                  <a:lnTo>
                    <a:pt x="11109" y="2501"/>
                  </a:lnTo>
                  <a:lnTo>
                    <a:pt x="1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9"/>
            <p:cNvSpPr/>
            <p:nvPr/>
          </p:nvSpPr>
          <p:spPr>
            <a:xfrm>
              <a:off x="3510260" y="3394227"/>
              <a:ext cx="21244" cy="49689"/>
            </a:xfrm>
            <a:custGeom>
              <a:rect b="b" l="l" r="r" t="t"/>
              <a:pathLst>
                <a:path extrusionOk="0" h="1953" w="835">
                  <a:moveTo>
                    <a:pt x="1" y="0"/>
                  </a:moveTo>
                  <a:lnTo>
                    <a:pt x="1" y="1953"/>
                  </a:lnTo>
                  <a:lnTo>
                    <a:pt x="834" y="1953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9"/>
            <p:cNvSpPr/>
            <p:nvPr/>
          </p:nvSpPr>
          <p:spPr>
            <a:xfrm>
              <a:off x="3206413" y="3394227"/>
              <a:ext cx="21244" cy="49689"/>
            </a:xfrm>
            <a:custGeom>
              <a:rect b="b" l="l" r="r" t="t"/>
              <a:pathLst>
                <a:path extrusionOk="0" h="1953" w="835">
                  <a:moveTo>
                    <a:pt x="1" y="0"/>
                  </a:moveTo>
                  <a:lnTo>
                    <a:pt x="1" y="1953"/>
                  </a:lnTo>
                  <a:lnTo>
                    <a:pt x="834" y="1953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9"/>
            <p:cNvSpPr/>
            <p:nvPr/>
          </p:nvSpPr>
          <p:spPr>
            <a:xfrm>
              <a:off x="3248828" y="3506917"/>
              <a:ext cx="240254" cy="21219"/>
            </a:xfrm>
            <a:custGeom>
              <a:rect b="b" l="l" r="r" t="t"/>
              <a:pathLst>
                <a:path extrusionOk="0" h="834" w="9443">
                  <a:moveTo>
                    <a:pt x="1" y="0"/>
                  </a:moveTo>
                  <a:lnTo>
                    <a:pt x="1" y="834"/>
                  </a:lnTo>
                  <a:lnTo>
                    <a:pt x="9442" y="834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9"/>
            <p:cNvSpPr/>
            <p:nvPr/>
          </p:nvSpPr>
          <p:spPr>
            <a:xfrm>
              <a:off x="3270048" y="3266984"/>
              <a:ext cx="21219" cy="21219"/>
            </a:xfrm>
            <a:custGeom>
              <a:rect b="b" l="l" r="r" t="t"/>
              <a:pathLst>
                <a:path extrusionOk="0" h="834" w="834">
                  <a:moveTo>
                    <a:pt x="0" y="0"/>
                  </a:moveTo>
                  <a:lnTo>
                    <a:pt x="0" y="834"/>
                  </a:lnTo>
                  <a:lnTo>
                    <a:pt x="833" y="834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7" name="Google Shape;417;p49"/>
          <p:cNvPicPr preferRelativeResize="0"/>
          <p:nvPr/>
        </p:nvPicPr>
        <p:blipFill rotWithShape="1">
          <a:blip r:embed="rId3">
            <a:alphaModFix/>
          </a:blip>
          <a:srcRect b="13208" l="0" r="0" t="7413"/>
          <a:stretch/>
        </p:blipFill>
        <p:spPr>
          <a:xfrm>
            <a:off x="7654920" y="80322"/>
            <a:ext cx="1404892" cy="1113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</a:t>
            </a:r>
            <a:r>
              <a:rPr lang="en"/>
              <a:t>:</a:t>
            </a:r>
            <a:endParaRPr/>
          </a:p>
        </p:txBody>
      </p:sp>
      <p:sp>
        <p:nvSpPr>
          <p:cNvPr id="423" name="Google Shape;423;p50"/>
          <p:cNvSpPr txBox="1"/>
          <p:nvPr>
            <p:ph idx="5" type="subTitle"/>
          </p:nvPr>
        </p:nvSpPr>
        <p:spPr>
          <a:xfrm>
            <a:off x="969750" y="1117250"/>
            <a:ext cx="7149000" cy="3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It is evident that there are an abundance of fast food restaurants in the United States, but there are still plenty of locations to add more.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These findings can be used to look in to other specific states outside of Florida.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For future research, we can do more research on specific fast food restaurant’s yearly revenue and revenue changes.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Other points of new research could include demographics from specific states, such as ethnicity and race. These could factor in to the success of a fast food restaurant.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24" name="Google Shape;424;p50"/>
          <p:cNvSpPr/>
          <p:nvPr/>
        </p:nvSpPr>
        <p:spPr>
          <a:xfrm>
            <a:off x="347734" y="1193458"/>
            <a:ext cx="558900" cy="558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5" name="Google Shape;425;p50"/>
          <p:cNvGrpSpPr/>
          <p:nvPr/>
        </p:nvGrpSpPr>
        <p:grpSpPr>
          <a:xfrm>
            <a:off x="464626" y="1331710"/>
            <a:ext cx="325091" cy="282371"/>
            <a:chOff x="3206413" y="3245765"/>
            <a:chExt cx="325091" cy="282371"/>
          </a:xfrm>
        </p:grpSpPr>
        <p:sp>
          <p:nvSpPr>
            <p:cNvPr id="426" name="Google Shape;426;p50"/>
            <p:cNvSpPr/>
            <p:nvPr/>
          </p:nvSpPr>
          <p:spPr>
            <a:xfrm>
              <a:off x="3291242" y="3245765"/>
              <a:ext cx="155428" cy="21244"/>
            </a:xfrm>
            <a:custGeom>
              <a:rect b="b" l="l" r="r" t="t"/>
              <a:pathLst>
                <a:path extrusionOk="0" h="835" w="6109">
                  <a:moveTo>
                    <a:pt x="0" y="1"/>
                  </a:moveTo>
                  <a:lnTo>
                    <a:pt x="0" y="834"/>
                  </a:lnTo>
                  <a:lnTo>
                    <a:pt x="6108" y="834"/>
                  </a:lnTo>
                  <a:lnTo>
                    <a:pt x="6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0"/>
            <p:cNvSpPr/>
            <p:nvPr/>
          </p:nvSpPr>
          <p:spPr>
            <a:xfrm>
              <a:off x="3248828" y="3288179"/>
              <a:ext cx="21219" cy="21244"/>
            </a:xfrm>
            <a:custGeom>
              <a:rect b="b" l="l" r="r" t="t"/>
              <a:pathLst>
                <a:path extrusionOk="0" h="835" w="834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0"/>
            <p:cNvSpPr/>
            <p:nvPr/>
          </p:nvSpPr>
          <p:spPr>
            <a:xfrm>
              <a:off x="3227633" y="3309399"/>
              <a:ext cx="282641" cy="84851"/>
            </a:xfrm>
            <a:custGeom>
              <a:rect b="b" l="l" r="r" t="t"/>
              <a:pathLst>
                <a:path extrusionOk="0" h="3335" w="11109">
                  <a:moveTo>
                    <a:pt x="0" y="0"/>
                  </a:moveTo>
                  <a:lnTo>
                    <a:pt x="0" y="3334"/>
                  </a:lnTo>
                  <a:lnTo>
                    <a:pt x="11109" y="3334"/>
                  </a:lnTo>
                  <a:lnTo>
                    <a:pt x="11109" y="0"/>
                  </a:lnTo>
                  <a:lnTo>
                    <a:pt x="10275" y="0"/>
                  </a:lnTo>
                  <a:lnTo>
                    <a:pt x="10275" y="2501"/>
                  </a:lnTo>
                  <a:lnTo>
                    <a:pt x="834" y="2501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0"/>
            <p:cNvSpPr/>
            <p:nvPr/>
          </p:nvSpPr>
          <p:spPr>
            <a:xfrm>
              <a:off x="3467845" y="3288179"/>
              <a:ext cx="20939" cy="21244"/>
            </a:xfrm>
            <a:custGeom>
              <a:rect b="b" l="l" r="r" t="t"/>
              <a:pathLst>
                <a:path extrusionOk="0" h="835" w="823">
                  <a:moveTo>
                    <a:pt x="1" y="1"/>
                  </a:moveTo>
                  <a:lnTo>
                    <a:pt x="1" y="834"/>
                  </a:lnTo>
                  <a:lnTo>
                    <a:pt x="822" y="834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0"/>
            <p:cNvSpPr/>
            <p:nvPr/>
          </p:nvSpPr>
          <p:spPr>
            <a:xfrm>
              <a:off x="3446651" y="3266984"/>
              <a:ext cx="21219" cy="21219"/>
            </a:xfrm>
            <a:custGeom>
              <a:rect b="b" l="l" r="r" t="t"/>
              <a:pathLst>
                <a:path extrusionOk="0" h="834" w="834">
                  <a:moveTo>
                    <a:pt x="0" y="0"/>
                  </a:moveTo>
                  <a:lnTo>
                    <a:pt x="0" y="834"/>
                  </a:lnTo>
                  <a:lnTo>
                    <a:pt x="834" y="83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0"/>
            <p:cNvSpPr/>
            <p:nvPr/>
          </p:nvSpPr>
          <p:spPr>
            <a:xfrm>
              <a:off x="3312436" y="3288179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0"/>
            <p:cNvSpPr/>
            <p:nvPr/>
          </p:nvSpPr>
          <p:spPr>
            <a:xfrm>
              <a:off x="3354851" y="3295150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0"/>
            <p:cNvSpPr/>
            <p:nvPr/>
          </p:nvSpPr>
          <p:spPr>
            <a:xfrm>
              <a:off x="3397265" y="3288179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0"/>
            <p:cNvSpPr/>
            <p:nvPr/>
          </p:nvSpPr>
          <p:spPr>
            <a:xfrm>
              <a:off x="3227633" y="3443282"/>
              <a:ext cx="282641" cy="63657"/>
            </a:xfrm>
            <a:custGeom>
              <a:rect b="b" l="l" r="r" t="t"/>
              <a:pathLst>
                <a:path extrusionOk="0" h="2502" w="11109">
                  <a:moveTo>
                    <a:pt x="0" y="1"/>
                  </a:moveTo>
                  <a:lnTo>
                    <a:pt x="0" y="2501"/>
                  </a:lnTo>
                  <a:lnTo>
                    <a:pt x="834" y="2501"/>
                  </a:lnTo>
                  <a:lnTo>
                    <a:pt x="834" y="834"/>
                  </a:lnTo>
                  <a:lnTo>
                    <a:pt x="10275" y="834"/>
                  </a:lnTo>
                  <a:lnTo>
                    <a:pt x="10275" y="2501"/>
                  </a:lnTo>
                  <a:lnTo>
                    <a:pt x="11109" y="2501"/>
                  </a:lnTo>
                  <a:lnTo>
                    <a:pt x="1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0"/>
            <p:cNvSpPr/>
            <p:nvPr/>
          </p:nvSpPr>
          <p:spPr>
            <a:xfrm>
              <a:off x="3510260" y="3394227"/>
              <a:ext cx="21244" cy="49689"/>
            </a:xfrm>
            <a:custGeom>
              <a:rect b="b" l="l" r="r" t="t"/>
              <a:pathLst>
                <a:path extrusionOk="0" h="1953" w="835">
                  <a:moveTo>
                    <a:pt x="1" y="0"/>
                  </a:moveTo>
                  <a:lnTo>
                    <a:pt x="1" y="1953"/>
                  </a:lnTo>
                  <a:lnTo>
                    <a:pt x="834" y="1953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0"/>
            <p:cNvSpPr/>
            <p:nvPr/>
          </p:nvSpPr>
          <p:spPr>
            <a:xfrm>
              <a:off x="3206413" y="3394227"/>
              <a:ext cx="21244" cy="49689"/>
            </a:xfrm>
            <a:custGeom>
              <a:rect b="b" l="l" r="r" t="t"/>
              <a:pathLst>
                <a:path extrusionOk="0" h="1953" w="835">
                  <a:moveTo>
                    <a:pt x="1" y="0"/>
                  </a:moveTo>
                  <a:lnTo>
                    <a:pt x="1" y="1953"/>
                  </a:lnTo>
                  <a:lnTo>
                    <a:pt x="834" y="1953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0"/>
            <p:cNvSpPr/>
            <p:nvPr/>
          </p:nvSpPr>
          <p:spPr>
            <a:xfrm>
              <a:off x="3248828" y="3506917"/>
              <a:ext cx="240254" cy="21219"/>
            </a:xfrm>
            <a:custGeom>
              <a:rect b="b" l="l" r="r" t="t"/>
              <a:pathLst>
                <a:path extrusionOk="0" h="834" w="9443">
                  <a:moveTo>
                    <a:pt x="1" y="0"/>
                  </a:moveTo>
                  <a:lnTo>
                    <a:pt x="1" y="834"/>
                  </a:lnTo>
                  <a:lnTo>
                    <a:pt x="9442" y="834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0"/>
            <p:cNvSpPr/>
            <p:nvPr/>
          </p:nvSpPr>
          <p:spPr>
            <a:xfrm>
              <a:off x="3270048" y="3266984"/>
              <a:ext cx="21219" cy="21219"/>
            </a:xfrm>
            <a:custGeom>
              <a:rect b="b" l="l" r="r" t="t"/>
              <a:pathLst>
                <a:path extrusionOk="0" h="834" w="834">
                  <a:moveTo>
                    <a:pt x="0" y="0"/>
                  </a:moveTo>
                  <a:lnTo>
                    <a:pt x="0" y="834"/>
                  </a:lnTo>
                  <a:lnTo>
                    <a:pt x="833" y="834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9" name="Google Shape;439;p50"/>
          <p:cNvPicPr preferRelativeResize="0"/>
          <p:nvPr/>
        </p:nvPicPr>
        <p:blipFill rotWithShape="1">
          <a:blip r:embed="rId3">
            <a:alphaModFix/>
          </a:blip>
          <a:srcRect b="13208" l="0" r="0" t="7413"/>
          <a:stretch/>
        </p:blipFill>
        <p:spPr>
          <a:xfrm>
            <a:off x="7654920" y="80322"/>
            <a:ext cx="1404892" cy="1113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the data was found:</a:t>
            </a:r>
            <a:endParaRPr/>
          </a:p>
        </p:txBody>
      </p:sp>
      <p:sp>
        <p:nvSpPr>
          <p:cNvPr id="445" name="Google Shape;445;p51"/>
          <p:cNvSpPr txBox="1"/>
          <p:nvPr>
            <p:ph idx="3" type="subTitle"/>
          </p:nvPr>
        </p:nvSpPr>
        <p:spPr>
          <a:xfrm>
            <a:off x="1877275" y="2209050"/>
            <a:ext cx="2863200" cy="26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The data was found on “Kaggle”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This is a list of over 10,000 restaurants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Includes the name, address, latitude and longitude of each place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46" name="Google Shape;446;p51"/>
          <p:cNvSpPr txBox="1"/>
          <p:nvPr>
            <p:ph idx="4" type="subTitle"/>
          </p:nvPr>
        </p:nvSpPr>
        <p:spPr>
          <a:xfrm>
            <a:off x="1877266" y="1752357"/>
            <a:ext cx="2116500" cy="4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Food Data:</a:t>
            </a:r>
            <a:endParaRPr/>
          </a:p>
        </p:txBody>
      </p:sp>
      <p:sp>
        <p:nvSpPr>
          <p:cNvPr id="447" name="Google Shape;447;p51"/>
          <p:cNvSpPr txBox="1"/>
          <p:nvPr>
            <p:ph idx="5" type="subTitle"/>
          </p:nvPr>
        </p:nvSpPr>
        <p:spPr>
          <a:xfrm>
            <a:off x="5785250" y="2159850"/>
            <a:ext cx="2962200" cy="28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This data was found using the “CORGIS Dataset Project”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This data was provided by Ryan Whitcomb, Joung Min Choi, Bo Guan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Includes many different demographics for each state, such as income, population, and age.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448" name="Google Shape;448;p51"/>
          <p:cNvSpPr txBox="1"/>
          <p:nvPr>
            <p:ph idx="6" type="subTitle"/>
          </p:nvPr>
        </p:nvSpPr>
        <p:spPr>
          <a:xfrm>
            <a:off x="5785250" y="1367150"/>
            <a:ext cx="2962200" cy="8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Demographics Data:</a:t>
            </a:r>
            <a:endParaRPr/>
          </a:p>
        </p:txBody>
      </p:sp>
      <p:sp>
        <p:nvSpPr>
          <p:cNvPr id="449" name="Google Shape;449;p51"/>
          <p:cNvSpPr/>
          <p:nvPr/>
        </p:nvSpPr>
        <p:spPr>
          <a:xfrm>
            <a:off x="1242259" y="1805433"/>
            <a:ext cx="558900" cy="558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1"/>
          <p:cNvSpPr/>
          <p:nvPr/>
        </p:nvSpPr>
        <p:spPr>
          <a:xfrm>
            <a:off x="5150234" y="1805433"/>
            <a:ext cx="558900" cy="558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1" name="Google Shape;451;p51"/>
          <p:cNvGrpSpPr/>
          <p:nvPr/>
        </p:nvGrpSpPr>
        <p:grpSpPr>
          <a:xfrm>
            <a:off x="5267152" y="1922338"/>
            <a:ext cx="325065" cy="325091"/>
            <a:chOff x="3912878" y="2723511"/>
            <a:chExt cx="325065" cy="325091"/>
          </a:xfrm>
        </p:grpSpPr>
        <p:sp>
          <p:nvSpPr>
            <p:cNvPr id="452" name="Google Shape;452;p51"/>
            <p:cNvSpPr/>
            <p:nvPr/>
          </p:nvSpPr>
          <p:spPr>
            <a:xfrm>
              <a:off x="3997986" y="2808340"/>
              <a:ext cx="20939" cy="21219"/>
            </a:xfrm>
            <a:custGeom>
              <a:rect b="b" l="l" r="r" t="t"/>
              <a:pathLst>
                <a:path extrusionOk="0" h="834" w="823">
                  <a:moveTo>
                    <a:pt x="1" y="0"/>
                  </a:moveTo>
                  <a:lnTo>
                    <a:pt x="1" y="834"/>
                  </a:lnTo>
                  <a:lnTo>
                    <a:pt x="822" y="834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1"/>
            <p:cNvSpPr/>
            <p:nvPr/>
          </p:nvSpPr>
          <p:spPr>
            <a:xfrm>
              <a:off x="4153090" y="2829534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1"/>
            <p:cNvSpPr/>
            <p:nvPr/>
          </p:nvSpPr>
          <p:spPr>
            <a:xfrm>
              <a:off x="4011929" y="2963443"/>
              <a:ext cx="21219" cy="21219"/>
            </a:xfrm>
            <a:custGeom>
              <a:rect b="b" l="l" r="r" t="t"/>
              <a:pathLst>
                <a:path extrusionOk="0" h="834" w="834">
                  <a:moveTo>
                    <a:pt x="0" y="0"/>
                  </a:moveTo>
                  <a:lnTo>
                    <a:pt x="0" y="834"/>
                  </a:lnTo>
                  <a:lnTo>
                    <a:pt x="834" y="83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1"/>
            <p:cNvSpPr/>
            <p:nvPr/>
          </p:nvSpPr>
          <p:spPr>
            <a:xfrm>
              <a:off x="3955267" y="2878615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51"/>
            <p:cNvSpPr/>
            <p:nvPr/>
          </p:nvSpPr>
          <p:spPr>
            <a:xfrm>
              <a:off x="4075538" y="2773202"/>
              <a:ext cx="21244" cy="21219"/>
            </a:xfrm>
            <a:custGeom>
              <a:rect b="b" l="l" r="r" t="t"/>
              <a:pathLst>
                <a:path extrusionOk="0" h="834" w="835">
                  <a:moveTo>
                    <a:pt x="1" y="0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1"/>
            <p:cNvSpPr/>
            <p:nvPr/>
          </p:nvSpPr>
          <p:spPr>
            <a:xfrm>
              <a:off x="4103424" y="2963443"/>
              <a:ext cx="21219" cy="21219"/>
            </a:xfrm>
            <a:custGeom>
              <a:rect b="b" l="l" r="r" t="t"/>
              <a:pathLst>
                <a:path extrusionOk="0" h="834" w="834">
                  <a:moveTo>
                    <a:pt x="0" y="0"/>
                  </a:moveTo>
                  <a:lnTo>
                    <a:pt x="0" y="834"/>
                  </a:lnTo>
                  <a:lnTo>
                    <a:pt x="834" y="83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1"/>
            <p:cNvSpPr/>
            <p:nvPr/>
          </p:nvSpPr>
          <p:spPr>
            <a:xfrm>
              <a:off x="4153090" y="2921334"/>
              <a:ext cx="21244" cy="21219"/>
            </a:xfrm>
            <a:custGeom>
              <a:rect b="b" l="l" r="r" t="t"/>
              <a:pathLst>
                <a:path extrusionOk="0" h="834" w="835">
                  <a:moveTo>
                    <a:pt x="1" y="0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51"/>
            <p:cNvSpPr/>
            <p:nvPr/>
          </p:nvSpPr>
          <p:spPr>
            <a:xfrm>
              <a:off x="3955267" y="2765926"/>
              <a:ext cx="21244" cy="21219"/>
            </a:xfrm>
            <a:custGeom>
              <a:rect b="b" l="l" r="r" t="t"/>
              <a:pathLst>
                <a:path extrusionOk="0" h="834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1"/>
            <p:cNvSpPr/>
            <p:nvPr/>
          </p:nvSpPr>
          <p:spPr>
            <a:xfrm>
              <a:off x="3955267" y="2984638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1"/>
            <p:cNvSpPr/>
            <p:nvPr/>
          </p:nvSpPr>
          <p:spPr>
            <a:xfrm>
              <a:off x="4174310" y="2765926"/>
              <a:ext cx="21219" cy="21219"/>
            </a:xfrm>
            <a:custGeom>
              <a:rect b="b" l="l" r="r" t="t"/>
              <a:pathLst>
                <a:path extrusionOk="0" h="834" w="834">
                  <a:moveTo>
                    <a:pt x="0" y="1"/>
                  </a:moveTo>
                  <a:lnTo>
                    <a:pt x="0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1"/>
            <p:cNvSpPr/>
            <p:nvPr/>
          </p:nvSpPr>
          <p:spPr>
            <a:xfrm>
              <a:off x="4174310" y="2984638"/>
              <a:ext cx="21219" cy="21244"/>
            </a:xfrm>
            <a:custGeom>
              <a:rect b="b" l="l" r="r" t="t"/>
              <a:pathLst>
                <a:path extrusionOk="0" h="835" w="834">
                  <a:moveTo>
                    <a:pt x="0" y="1"/>
                  </a:moveTo>
                  <a:lnTo>
                    <a:pt x="0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51"/>
            <p:cNvSpPr/>
            <p:nvPr/>
          </p:nvSpPr>
          <p:spPr>
            <a:xfrm>
              <a:off x="4018595" y="2723511"/>
              <a:ext cx="113016" cy="21244"/>
            </a:xfrm>
            <a:custGeom>
              <a:rect b="b" l="l" r="r" t="t"/>
              <a:pathLst>
                <a:path extrusionOk="0" h="835" w="4442">
                  <a:moveTo>
                    <a:pt x="0" y="1"/>
                  </a:moveTo>
                  <a:lnTo>
                    <a:pt x="0" y="834"/>
                  </a:lnTo>
                  <a:lnTo>
                    <a:pt x="4441" y="834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1"/>
            <p:cNvSpPr/>
            <p:nvPr/>
          </p:nvSpPr>
          <p:spPr>
            <a:xfrm>
              <a:off x="4216724" y="2829534"/>
              <a:ext cx="21219" cy="112710"/>
            </a:xfrm>
            <a:custGeom>
              <a:rect b="b" l="l" r="r" t="t"/>
              <a:pathLst>
                <a:path extrusionOk="0" h="4430" w="834">
                  <a:moveTo>
                    <a:pt x="0" y="1"/>
                  </a:moveTo>
                  <a:lnTo>
                    <a:pt x="0" y="4430"/>
                  </a:lnTo>
                  <a:lnTo>
                    <a:pt x="833" y="4430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1"/>
            <p:cNvSpPr/>
            <p:nvPr/>
          </p:nvSpPr>
          <p:spPr>
            <a:xfrm>
              <a:off x="4018595" y="3027358"/>
              <a:ext cx="113016" cy="21244"/>
            </a:xfrm>
            <a:custGeom>
              <a:rect b="b" l="l" r="r" t="t"/>
              <a:pathLst>
                <a:path extrusionOk="0" h="835" w="4442">
                  <a:moveTo>
                    <a:pt x="0" y="1"/>
                  </a:moveTo>
                  <a:lnTo>
                    <a:pt x="0" y="834"/>
                  </a:lnTo>
                  <a:lnTo>
                    <a:pt x="4441" y="834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1"/>
            <p:cNvSpPr/>
            <p:nvPr/>
          </p:nvSpPr>
          <p:spPr>
            <a:xfrm>
              <a:off x="3912878" y="2829534"/>
              <a:ext cx="21219" cy="112710"/>
            </a:xfrm>
            <a:custGeom>
              <a:rect b="b" l="l" r="r" t="t"/>
              <a:pathLst>
                <a:path extrusionOk="0" h="4430" w="834">
                  <a:moveTo>
                    <a:pt x="0" y="1"/>
                  </a:moveTo>
                  <a:lnTo>
                    <a:pt x="0" y="4430"/>
                  </a:lnTo>
                  <a:lnTo>
                    <a:pt x="834" y="4430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1"/>
            <p:cNvSpPr/>
            <p:nvPr/>
          </p:nvSpPr>
          <p:spPr>
            <a:xfrm>
              <a:off x="3934377" y="2787120"/>
              <a:ext cx="21219" cy="42438"/>
            </a:xfrm>
            <a:custGeom>
              <a:rect b="b" l="l" r="r" t="t"/>
              <a:pathLst>
                <a:path extrusionOk="0" h="1668" w="834">
                  <a:moveTo>
                    <a:pt x="0" y="1"/>
                  </a:moveTo>
                  <a:lnTo>
                    <a:pt x="0" y="1668"/>
                  </a:lnTo>
                  <a:lnTo>
                    <a:pt x="834" y="1668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1"/>
            <p:cNvSpPr/>
            <p:nvPr/>
          </p:nvSpPr>
          <p:spPr>
            <a:xfrm>
              <a:off x="3976792" y="2744731"/>
              <a:ext cx="42438" cy="21219"/>
            </a:xfrm>
            <a:custGeom>
              <a:rect b="b" l="l" r="r" t="t"/>
              <a:pathLst>
                <a:path extrusionOk="0" h="834" w="1668">
                  <a:moveTo>
                    <a:pt x="0" y="0"/>
                  </a:moveTo>
                  <a:lnTo>
                    <a:pt x="0" y="834"/>
                  </a:lnTo>
                  <a:lnTo>
                    <a:pt x="1667" y="834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1"/>
            <p:cNvSpPr/>
            <p:nvPr/>
          </p:nvSpPr>
          <p:spPr>
            <a:xfrm>
              <a:off x="4131895" y="2744731"/>
              <a:ext cx="42438" cy="21219"/>
            </a:xfrm>
            <a:custGeom>
              <a:rect b="b" l="l" r="r" t="t"/>
              <a:pathLst>
                <a:path extrusionOk="0" h="834" w="1668">
                  <a:moveTo>
                    <a:pt x="0" y="0"/>
                  </a:moveTo>
                  <a:lnTo>
                    <a:pt x="0" y="834"/>
                  </a:lnTo>
                  <a:lnTo>
                    <a:pt x="1667" y="834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1"/>
            <p:cNvSpPr/>
            <p:nvPr/>
          </p:nvSpPr>
          <p:spPr>
            <a:xfrm>
              <a:off x="4195504" y="2787120"/>
              <a:ext cx="21244" cy="42438"/>
            </a:xfrm>
            <a:custGeom>
              <a:rect b="b" l="l" r="r" t="t"/>
              <a:pathLst>
                <a:path extrusionOk="0" h="1668" w="835">
                  <a:moveTo>
                    <a:pt x="1" y="1"/>
                  </a:moveTo>
                  <a:lnTo>
                    <a:pt x="1" y="1668"/>
                  </a:lnTo>
                  <a:lnTo>
                    <a:pt x="834" y="1668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1"/>
            <p:cNvSpPr/>
            <p:nvPr/>
          </p:nvSpPr>
          <p:spPr>
            <a:xfrm>
              <a:off x="3934377" y="2942529"/>
              <a:ext cx="21219" cy="42438"/>
            </a:xfrm>
            <a:custGeom>
              <a:rect b="b" l="l" r="r" t="t"/>
              <a:pathLst>
                <a:path extrusionOk="0" h="1668" w="834">
                  <a:moveTo>
                    <a:pt x="0" y="1"/>
                  </a:moveTo>
                  <a:lnTo>
                    <a:pt x="0" y="1668"/>
                  </a:lnTo>
                  <a:lnTo>
                    <a:pt x="834" y="1668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1"/>
            <p:cNvSpPr/>
            <p:nvPr/>
          </p:nvSpPr>
          <p:spPr>
            <a:xfrm>
              <a:off x="3976792" y="3006163"/>
              <a:ext cx="42438" cy="20914"/>
            </a:xfrm>
            <a:custGeom>
              <a:rect b="b" l="l" r="r" t="t"/>
              <a:pathLst>
                <a:path extrusionOk="0" h="822" w="1668">
                  <a:moveTo>
                    <a:pt x="0" y="0"/>
                  </a:moveTo>
                  <a:lnTo>
                    <a:pt x="0" y="822"/>
                  </a:lnTo>
                  <a:lnTo>
                    <a:pt x="1667" y="822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1"/>
            <p:cNvSpPr/>
            <p:nvPr/>
          </p:nvSpPr>
          <p:spPr>
            <a:xfrm>
              <a:off x="4131895" y="3006163"/>
              <a:ext cx="42438" cy="20914"/>
            </a:xfrm>
            <a:custGeom>
              <a:rect b="b" l="l" r="r" t="t"/>
              <a:pathLst>
                <a:path extrusionOk="0" h="822" w="1668">
                  <a:moveTo>
                    <a:pt x="0" y="0"/>
                  </a:moveTo>
                  <a:lnTo>
                    <a:pt x="0" y="822"/>
                  </a:lnTo>
                  <a:lnTo>
                    <a:pt x="1667" y="822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1"/>
            <p:cNvSpPr/>
            <p:nvPr/>
          </p:nvSpPr>
          <p:spPr>
            <a:xfrm>
              <a:off x="4195504" y="2942529"/>
              <a:ext cx="21244" cy="42438"/>
            </a:xfrm>
            <a:custGeom>
              <a:rect b="b" l="l" r="r" t="t"/>
              <a:pathLst>
                <a:path extrusionOk="0" h="1668" w="835">
                  <a:moveTo>
                    <a:pt x="1" y="1"/>
                  </a:moveTo>
                  <a:lnTo>
                    <a:pt x="1" y="1668"/>
                  </a:lnTo>
                  <a:lnTo>
                    <a:pt x="834" y="1668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1"/>
            <p:cNvSpPr/>
            <p:nvPr/>
          </p:nvSpPr>
          <p:spPr>
            <a:xfrm>
              <a:off x="4039790" y="2829534"/>
              <a:ext cx="70908" cy="21244"/>
            </a:xfrm>
            <a:custGeom>
              <a:rect b="b" l="l" r="r" t="t"/>
              <a:pathLst>
                <a:path extrusionOk="0" h="835" w="2787">
                  <a:moveTo>
                    <a:pt x="1" y="1"/>
                  </a:moveTo>
                  <a:lnTo>
                    <a:pt x="1" y="834"/>
                  </a:lnTo>
                  <a:lnTo>
                    <a:pt x="2787" y="834"/>
                  </a:lnTo>
                  <a:lnTo>
                    <a:pt x="27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1"/>
            <p:cNvSpPr/>
            <p:nvPr/>
          </p:nvSpPr>
          <p:spPr>
            <a:xfrm>
              <a:off x="4110675" y="2850754"/>
              <a:ext cx="21244" cy="70908"/>
            </a:xfrm>
            <a:custGeom>
              <a:rect b="b" l="l" r="r" t="t"/>
              <a:pathLst>
                <a:path extrusionOk="0" h="2787" w="835">
                  <a:moveTo>
                    <a:pt x="1" y="0"/>
                  </a:moveTo>
                  <a:lnTo>
                    <a:pt x="1" y="2786"/>
                  </a:lnTo>
                  <a:lnTo>
                    <a:pt x="834" y="2786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1"/>
            <p:cNvSpPr/>
            <p:nvPr/>
          </p:nvSpPr>
          <p:spPr>
            <a:xfrm>
              <a:off x="4018595" y="2850754"/>
              <a:ext cx="21219" cy="70908"/>
            </a:xfrm>
            <a:custGeom>
              <a:rect b="b" l="l" r="r" t="t"/>
              <a:pathLst>
                <a:path extrusionOk="0" h="2787" w="834">
                  <a:moveTo>
                    <a:pt x="0" y="0"/>
                  </a:moveTo>
                  <a:lnTo>
                    <a:pt x="0" y="2786"/>
                  </a:lnTo>
                  <a:lnTo>
                    <a:pt x="834" y="2786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1"/>
            <p:cNvSpPr/>
            <p:nvPr/>
          </p:nvSpPr>
          <p:spPr>
            <a:xfrm>
              <a:off x="4039790" y="2921334"/>
              <a:ext cx="70908" cy="21219"/>
            </a:xfrm>
            <a:custGeom>
              <a:rect b="b" l="l" r="r" t="t"/>
              <a:pathLst>
                <a:path extrusionOk="0" h="834" w="2787">
                  <a:moveTo>
                    <a:pt x="1" y="0"/>
                  </a:moveTo>
                  <a:lnTo>
                    <a:pt x="1" y="834"/>
                  </a:lnTo>
                  <a:lnTo>
                    <a:pt x="2787" y="834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51"/>
          <p:cNvGrpSpPr/>
          <p:nvPr/>
        </p:nvGrpSpPr>
        <p:grpSpPr>
          <a:xfrm>
            <a:off x="1359164" y="1943698"/>
            <a:ext cx="325091" cy="282371"/>
            <a:chOff x="3206413" y="3245765"/>
            <a:chExt cx="325091" cy="282371"/>
          </a:xfrm>
        </p:grpSpPr>
        <p:sp>
          <p:nvSpPr>
            <p:cNvPr id="480" name="Google Shape;480;p51"/>
            <p:cNvSpPr/>
            <p:nvPr/>
          </p:nvSpPr>
          <p:spPr>
            <a:xfrm>
              <a:off x="3291242" y="3245765"/>
              <a:ext cx="155428" cy="21244"/>
            </a:xfrm>
            <a:custGeom>
              <a:rect b="b" l="l" r="r" t="t"/>
              <a:pathLst>
                <a:path extrusionOk="0" h="835" w="6109">
                  <a:moveTo>
                    <a:pt x="0" y="1"/>
                  </a:moveTo>
                  <a:lnTo>
                    <a:pt x="0" y="834"/>
                  </a:lnTo>
                  <a:lnTo>
                    <a:pt x="6108" y="834"/>
                  </a:lnTo>
                  <a:lnTo>
                    <a:pt x="6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1"/>
            <p:cNvSpPr/>
            <p:nvPr/>
          </p:nvSpPr>
          <p:spPr>
            <a:xfrm>
              <a:off x="3248828" y="3288179"/>
              <a:ext cx="21219" cy="21244"/>
            </a:xfrm>
            <a:custGeom>
              <a:rect b="b" l="l" r="r" t="t"/>
              <a:pathLst>
                <a:path extrusionOk="0" h="835" w="834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1"/>
            <p:cNvSpPr/>
            <p:nvPr/>
          </p:nvSpPr>
          <p:spPr>
            <a:xfrm>
              <a:off x="3227633" y="3309399"/>
              <a:ext cx="282641" cy="84851"/>
            </a:xfrm>
            <a:custGeom>
              <a:rect b="b" l="l" r="r" t="t"/>
              <a:pathLst>
                <a:path extrusionOk="0" h="3335" w="11109">
                  <a:moveTo>
                    <a:pt x="0" y="0"/>
                  </a:moveTo>
                  <a:lnTo>
                    <a:pt x="0" y="3334"/>
                  </a:lnTo>
                  <a:lnTo>
                    <a:pt x="11109" y="3334"/>
                  </a:lnTo>
                  <a:lnTo>
                    <a:pt x="11109" y="0"/>
                  </a:lnTo>
                  <a:lnTo>
                    <a:pt x="10275" y="0"/>
                  </a:lnTo>
                  <a:lnTo>
                    <a:pt x="10275" y="2501"/>
                  </a:lnTo>
                  <a:lnTo>
                    <a:pt x="834" y="2501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1"/>
            <p:cNvSpPr/>
            <p:nvPr/>
          </p:nvSpPr>
          <p:spPr>
            <a:xfrm>
              <a:off x="3467845" y="3288179"/>
              <a:ext cx="20939" cy="21244"/>
            </a:xfrm>
            <a:custGeom>
              <a:rect b="b" l="l" r="r" t="t"/>
              <a:pathLst>
                <a:path extrusionOk="0" h="835" w="823">
                  <a:moveTo>
                    <a:pt x="1" y="1"/>
                  </a:moveTo>
                  <a:lnTo>
                    <a:pt x="1" y="834"/>
                  </a:lnTo>
                  <a:lnTo>
                    <a:pt x="822" y="834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1"/>
            <p:cNvSpPr/>
            <p:nvPr/>
          </p:nvSpPr>
          <p:spPr>
            <a:xfrm>
              <a:off x="3446651" y="3266984"/>
              <a:ext cx="21219" cy="21219"/>
            </a:xfrm>
            <a:custGeom>
              <a:rect b="b" l="l" r="r" t="t"/>
              <a:pathLst>
                <a:path extrusionOk="0" h="834" w="834">
                  <a:moveTo>
                    <a:pt x="0" y="0"/>
                  </a:moveTo>
                  <a:lnTo>
                    <a:pt x="0" y="834"/>
                  </a:lnTo>
                  <a:lnTo>
                    <a:pt x="834" y="83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1"/>
            <p:cNvSpPr/>
            <p:nvPr/>
          </p:nvSpPr>
          <p:spPr>
            <a:xfrm>
              <a:off x="3312436" y="3288179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1"/>
            <p:cNvSpPr/>
            <p:nvPr/>
          </p:nvSpPr>
          <p:spPr>
            <a:xfrm>
              <a:off x="3354851" y="3295150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1"/>
            <p:cNvSpPr/>
            <p:nvPr/>
          </p:nvSpPr>
          <p:spPr>
            <a:xfrm>
              <a:off x="3397265" y="3288179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1"/>
            <p:cNvSpPr/>
            <p:nvPr/>
          </p:nvSpPr>
          <p:spPr>
            <a:xfrm>
              <a:off x="3227633" y="3443282"/>
              <a:ext cx="282641" cy="63657"/>
            </a:xfrm>
            <a:custGeom>
              <a:rect b="b" l="l" r="r" t="t"/>
              <a:pathLst>
                <a:path extrusionOk="0" h="2502" w="11109">
                  <a:moveTo>
                    <a:pt x="0" y="1"/>
                  </a:moveTo>
                  <a:lnTo>
                    <a:pt x="0" y="2501"/>
                  </a:lnTo>
                  <a:lnTo>
                    <a:pt x="834" y="2501"/>
                  </a:lnTo>
                  <a:lnTo>
                    <a:pt x="834" y="834"/>
                  </a:lnTo>
                  <a:lnTo>
                    <a:pt x="10275" y="834"/>
                  </a:lnTo>
                  <a:lnTo>
                    <a:pt x="10275" y="2501"/>
                  </a:lnTo>
                  <a:lnTo>
                    <a:pt x="11109" y="2501"/>
                  </a:lnTo>
                  <a:lnTo>
                    <a:pt x="1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3510260" y="3394227"/>
              <a:ext cx="21244" cy="49689"/>
            </a:xfrm>
            <a:custGeom>
              <a:rect b="b" l="l" r="r" t="t"/>
              <a:pathLst>
                <a:path extrusionOk="0" h="1953" w="835">
                  <a:moveTo>
                    <a:pt x="1" y="0"/>
                  </a:moveTo>
                  <a:lnTo>
                    <a:pt x="1" y="1953"/>
                  </a:lnTo>
                  <a:lnTo>
                    <a:pt x="834" y="1953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3206413" y="3394227"/>
              <a:ext cx="21244" cy="49689"/>
            </a:xfrm>
            <a:custGeom>
              <a:rect b="b" l="l" r="r" t="t"/>
              <a:pathLst>
                <a:path extrusionOk="0" h="1953" w="835">
                  <a:moveTo>
                    <a:pt x="1" y="0"/>
                  </a:moveTo>
                  <a:lnTo>
                    <a:pt x="1" y="1953"/>
                  </a:lnTo>
                  <a:lnTo>
                    <a:pt x="834" y="1953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3248828" y="3506917"/>
              <a:ext cx="240254" cy="21219"/>
            </a:xfrm>
            <a:custGeom>
              <a:rect b="b" l="l" r="r" t="t"/>
              <a:pathLst>
                <a:path extrusionOk="0" h="834" w="9443">
                  <a:moveTo>
                    <a:pt x="1" y="0"/>
                  </a:moveTo>
                  <a:lnTo>
                    <a:pt x="1" y="834"/>
                  </a:lnTo>
                  <a:lnTo>
                    <a:pt x="9442" y="834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3270048" y="3266984"/>
              <a:ext cx="21219" cy="21219"/>
            </a:xfrm>
            <a:custGeom>
              <a:rect b="b" l="l" r="r" t="t"/>
              <a:pathLst>
                <a:path extrusionOk="0" h="834" w="834">
                  <a:moveTo>
                    <a:pt x="0" y="0"/>
                  </a:moveTo>
                  <a:lnTo>
                    <a:pt x="0" y="834"/>
                  </a:lnTo>
                  <a:lnTo>
                    <a:pt x="833" y="834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</a:t>
            </a:r>
            <a:r>
              <a:rPr lang="en"/>
              <a:t> the data was found:</a:t>
            </a:r>
            <a:endParaRPr/>
          </a:p>
        </p:txBody>
      </p:sp>
      <p:sp>
        <p:nvSpPr>
          <p:cNvPr id="498" name="Google Shape;498;p52"/>
          <p:cNvSpPr txBox="1"/>
          <p:nvPr>
            <p:ph idx="3" type="subTitle"/>
          </p:nvPr>
        </p:nvSpPr>
        <p:spPr>
          <a:xfrm>
            <a:off x="1877275" y="2209050"/>
            <a:ext cx="2863200" cy="26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Google Search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Looked through multiple websites to see where the best and most reliable csv file could be found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99" name="Google Shape;499;p52"/>
          <p:cNvSpPr txBox="1"/>
          <p:nvPr>
            <p:ph idx="4" type="subTitle"/>
          </p:nvPr>
        </p:nvSpPr>
        <p:spPr>
          <a:xfrm>
            <a:off x="1877266" y="1752357"/>
            <a:ext cx="2116500" cy="4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Food Data:</a:t>
            </a:r>
            <a:endParaRPr/>
          </a:p>
        </p:txBody>
      </p:sp>
      <p:sp>
        <p:nvSpPr>
          <p:cNvPr id="500" name="Google Shape;500;p52"/>
          <p:cNvSpPr txBox="1"/>
          <p:nvPr>
            <p:ph idx="5" type="subTitle"/>
          </p:nvPr>
        </p:nvSpPr>
        <p:spPr>
          <a:xfrm>
            <a:off x="5785250" y="2159850"/>
            <a:ext cx="2962200" cy="28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Google Search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Went through Census Data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Looked through multiple csv files to find one that included all aspects that would help us answer our essential questions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501" name="Google Shape;501;p52"/>
          <p:cNvSpPr txBox="1"/>
          <p:nvPr>
            <p:ph idx="6" type="subTitle"/>
          </p:nvPr>
        </p:nvSpPr>
        <p:spPr>
          <a:xfrm>
            <a:off x="5785250" y="1367150"/>
            <a:ext cx="2962200" cy="8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Demographics Data:</a:t>
            </a:r>
            <a:endParaRPr/>
          </a:p>
        </p:txBody>
      </p:sp>
      <p:sp>
        <p:nvSpPr>
          <p:cNvPr id="502" name="Google Shape;502;p52"/>
          <p:cNvSpPr/>
          <p:nvPr/>
        </p:nvSpPr>
        <p:spPr>
          <a:xfrm>
            <a:off x="1242259" y="1805433"/>
            <a:ext cx="558900" cy="558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2"/>
          <p:cNvSpPr/>
          <p:nvPr/>
        </p:nvSpPr>
        <p:spPr>
          <a:xfrm>
            <a:off x="5150234" y="1805433"/>
            <a:ext cx="558900" cy="558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4" name="Google Shape;504;p52"/>
          <p:cNvGrpSpPr/>
          <p:nvPr/>
        </p:nvGrpSpPr>
        <p:grpSpPr>
          <a:xfrm>
            <a:off x="5267152" y="1922338"/>
            <a:ext cx="325065" cy="325091"/>
            <a:chOff x="3912878" y="2723511"/>
            <a:chExt cx="325065" cy="325091"/>
          </a:xfrm>
        </p:grpSpPr>
        <p:sp>
          <p:nvSpPr>
            <p:cNvPr id="505" name="Google Shape;505;p52"/>
            <p:cNvSpPr/>
            <p:nvPr/>
          </p:nvSpPr>
          <p:spPr>
            <a:xfrm>
              <a:off x="3997986" y="2808340"/>
              <a:ext cx="20939" cy="21219"/>
            </a:xfrm>
            <a:custGeom>
              <a:rect b="b" l="l" r="r" t="t"/>
              <a:pathLst>
                <a:path extrusionOk="0" h="834" w="823">
                  <a:moveTo>
                    <a:pt x="1" y="0"/>
                  </a:moveTo>
                  <a:lnTo>
                    <a:pt x="1" y="834"/>
                  </a:lnTo>
                  <a:lnTo>
                    <a:pt x="822" y="834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2"/>
            <p:cNvSpPr/>
            <p:nvPr/>
          </p:nvSpPr>
          <p:spPr>
            <a:xfrm>
              <a:off x="4153090" y="2829534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2"/>
            <p:cNvSpPr/>
            <p:nvPr/>
          </p:nvSpPr>
          <p:spPr>
            <a:xfrm>
              <a:off x="4011929" y="2963443"/>
              <a:ext cx="21219" cy="21219"/>
            </a:xfrm>
            <a:custGeom>
              <a:rect b="b" l="l" r="r" t="t"/>
              <a:pathLst>
                <a:path extrusionOk="0" h="834" w="834">
                  <a:moveTo>
                    <a:pt x="0" y="0"/>
                  </a:moveTo>
                  <a:lnTo>
                    <a:pt x="0" y="834"/>
                  </a:lnTo>
                  <a:lnTo>
                    <a:pt x="834" y="83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2"/>
            <p:cNvSpPr/>
            <p:nvPr/>
          </p:nvSpPr>
          <p:spPr>
            <a:xfrm>
              <a:off x="3955267" y="2878615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2"/>
            <p:cNvSpPr/>
            <p:nvPr/>
          </p:nvSpPr>
          <p:spPr>
            <a:xfrm>
              <a:off x="4075538" y="2773202"/>
              <a:ext cx="21244" cy="21219"/>
            </a:xfrm>
            <a:custGeom>
              <a:rect b="b" l="l" r="r" t="t"/>
              <a:pathLst>
                <a:path extrusionOk="0" h="834" w="835">
                  <a:moveTo>
                    <a:pt x="1" y="0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2"/>
            <p:cNvSpPr/>
            <p:nvPr/>
          </p:nvSpPr>
          <p:spPr>
            <a:xfrm>
              <a:off x="4103424" y="2963443"/>
              <a:ext cx="21219" cy="21219"/>
            </a:xfrm>
            <a:custGeom>
              <a:rect b="b" l="l" r="r" t="t"/>
              <a:pathLst>
                <a:path extrusionOk="0" h="834" w="834">
                  <a:moveTo>
                    <a:pt x="0" y="0"/>
                  </a:moveTo>
                  <a:lnTo>
                    <a:pt x="0" y="834"/>
                  </a:lnTo>
                  <a:lnTo>
                    <a:pt x="834" y="83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2"/>
            <p:cNvSpPr/>
            <p:nvPr/>
          </p:nvSpPr>
          <p:spPr>
            <a:xfrm>
              <a:off x="4153090" y="2921334"/>
              <a:ext cx="21244" cy="21219"/>
            </a:xfrm>
            <a:custGeom>
              <a:rect b="b" l="l" r="r" t="t"/>
              <a:pathLst>
                <a:path extrusionOk="0" h="834" w="835">
                  <a:moveTo>
                    <a:pt x="1" y="0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2"/>
            <p:cNvSpPr/>
            <p:nvPr/>
          </p:nvSpPr>
          <p:spPr>
            <a:xfrm>
              <a:off x="3955267" y="2765926"/>
              <a:ext cx="21244" cy="21219"/>
            </a:xfrm>
            <a:custGeom>
              <a:rect b="b" l="l" r="r" t="t"/>
              <a:pathLst>
                <a:path extrusionOk="0" h="834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2"/>
            <p:cNvSpPr/>
            <p:nvPr/>
          </p:nvSpPr>
          <p:spPr>
            <a:xfrm>
              <a:off x="3955267" y="2984638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2"/>
            <p:cNvSpPr/>
            <p:nvPr/>
          </p:nvSpPr>
          <p:spPr>
            <a:xfrm>
              <a:off x="4174310" y="2765926"/>
              <a:ext cx="21219" cy="21219"/>
            </a:xfrm>
            <a:custGeom>
              <a:rect b="b" l="l" r="r" t="t"/>
              <a:pathLst>
                <a:path extrusionOk="0" h="834" w="834">
                  <a:moveTo>
                    <a:pt x="0" y="1"/>
                  </a:moveTo>
                  <a:lnTo>
                    <a:pt x="0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2"/>
            <p:cNvSpPr/>
            <p:nvPr/>
          </p:nvSpPr>
          <p:spPr>
            <a:xfrm>
              <a:off x="4174310" y="2984638"/>
              <a:ext cx="21219" cy="21244"/>
            </a:xfrm>
            <a:custGeom>
              <a:rect b="b" l="l" r="r" t="t"/>
              <a:pathLst>
                <a:path extrusionOk="0" h="835" w="834">
                  <a:moveTo>
                    <a:pt x="0" y="1"/>
                  </a:moveTo>
                  <a:lnTo>
                    <a:pt x="0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2"/>
            <p:cNvSpPr/>
            <p:nvPr/>
          </p:nvSpPr>
          <p:spPr>
            <a:xfrm>
              <a:off x="4018595" y="2723511"/>
              <a:ext cx="113016" cy="21244"/>
            </a:xfrm>
            <a:custGeom>
              <a:rect b="b" l="l" r="r" t="t"/>
              <a:pathLst>
                <a:path extrusionOk="0" h="835" w="4442">
                  <a:moveTo>
                    <a:pt x="0" y="1"/>
                  </a:moveTo>
                  <a:lnTo>
                    <a:pt x="0" y="834"/>
                  </a:lnTo>
                  <a:lnTo>
                    <a:pt x="4441" y="834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2"/>
            <p:cNvSpPr/>
            <p:nvPr/>
          </p:nvSpPr>
          <p:spPr>
            <a:xfrm>
              <a:off x="4216724" y="2829534"/>
              <a:ext cx="21219" cy="112710"/>
            </a:xfrm>
            <a:custGeom>
              <a:rect b="b" l="l" r="r" t="t"/>
              <a:pathLst>
                <a:path extrusionOk="0" h="4430" w="834">
                  <a:moveTo>
                    <a:pt x="0" y="1"/>
                  </a:moveTo>
                  <a:lnTo>
                    <a:pt x="0" y="4430"/>
                  </a:lnTo>
                  <a:lnTo>
                    <a:pt x="833" y="4430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2"/>
            <p:cNvSpPr/>
            <p:nvPr/>
          </p:nvSpPr>
          <p:spPr>
            <a:xfrm>
              <a:off x="4018595" y="3027358"/>
              <a:ext cx="113016" cy="21244"/>
            </a:xfrm>
            <a:custGeom>
              <a:rect b="b" l="l" r="r" t="t"/>
              <a:pathLst>
                <a:path extrusionOk="0" h="835" w="4442">
                  <a:moveTo>
                    <a:pt x="0" y="1"/>
                  </a:moveTo>
                  <a:lnTo>
                    <a:pt x="0" y="834"/>
                  </a:lnTo>
                  <a:lnTo>
                    <a:pt x="4441" y="834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2"/>
            <p:cNvSpPr/>
            <p:nvPr/>
          </p:nvSpPr>
          <p:spPr>
            <a:xfrm>
              <a:off x="3912878" y="2829534"/>
              <a:ext cx="21219" cy="112710"/>
            </a:xfrm>
            <a:custGeom>
              <a:rect b="b" l="l" r="r" t="t"/>
              <a:pathLst>
                <a:path extrusionOk="0" h="4430" w="834">
                  <a:moveTo>
                    <a:pt x="0" y="1"/>
                  </a:moveTo>
                  <a:lnTo>
                    <a:pt x="0" y="4430"/>
                  </a:lnTo>
                  <a:lnTo>
                    <a:pt x="834" y="4430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2"/>
            <p:cNvSpPr/>
            <p:nvPr/>
          </p:nvSpPr>
          <p:spPr>
            <a:xfrm>
              <a:off x="3934377" y="2787120"/>
              <a:ext cx="21219" cy="42438"/>
            </a:xfrm>
            <a:custGeom>
              <a:rect b="b" l="l" r="r" t="t"/>
              <a:pathLst>
                <a:path extrusionOk="0" h="1668" w="834">
                  <a:moveTo>
                    <a:pt x="0" y="1"/>
                  </a:moveTo>
                  <a:lnTo>
                    <a:pt x="0" y="1668"/>
                  </a:lnTo>
                  <a:lnTo>
                    <a:pt x="834" y="1668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2"/>
            <p:cNvSpPr/>
            <p:nvPr/>
          </p:nvSpPr>
          <p:spPr>
            <a:xfrm>
              <a:off x="3976792" y="2744731"/>
              <a:ext cx="42438" cy="21219"/>
            </a:xfrm>
            <a:custGeom>
              <a:rect b="b" l="l" r="r" t="t"/>
              <a:pathLst>
                <a:path extrusionOk="0" h="834" w="1668">
                  <a:moveTo>
                    <a:pt x="0" y="0"/>
                  </a:moveTo>
                  <a:lnTo>
                    <a:pt x="0" y="834"/>
                  </a:lnTo>
                  <a:lnTo>
                    <a:pt x="1667" y="834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2"/>
            <p:cNvSpPr/>
            <p:nvPr/>
          </p:nvSpPr>
          <p:spPr>
            <a:xfrm>
              <a:off x="4131895" y="2744731"/>
              <a:ext cx="42438" cy="21219"/>
            </a:xfrm>
            <a:custGeom>
              <a:rect b="b" l="l" r="r" t="t"/>
              <a:pathLst>
                <a:path extrusionOk="0" h="834" w="1668">
                  <a:moveTo>
                    <a:pt x="0" y="0"/>
                  </a:moveTo>
                  <a:lnTo>
                    <a:pt x="0" y="834"/>
                  </a:lnTo>
                  <a:lnTo>
                    <a:pt x="1667" y="834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2"/>
            <p:cNvSpPr/>
            <p:nvPr/>
          </p:nvSpPr>
          <p:spPr>
            <a:xfrm>
              <a:off x="4195504" y="2787120"/>
              <a:ext cx="21244" cy="42438"/>
            </a:xfrm>
            <a:custGeom>
              <a:rect b="b" l="l" r="r" t="t"/>
              <a:pathLst>
                <a:path extrusionOk="0" h="1668" w="835">
                  <a:moveTo>
                    <a:pt x="1" y="1"/>
                  </a:moveTo>
                  <a:lnTo>
                    <a:pt x="1" y="1668"/>
                  </a:lnTo>
                  <a:lnTo>
                    <a:pt x="834" y="1668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2"/>
            <p:cNvSpPr/>
            <p:nvPr/>
          </p:nvSpPr>
          <p:spPr>
            <a:xfrm>
              <a:off x="3934377" y="2942529"/>
              <a:ext cx="21219" cy="42438"/>
            </a:xfrm>
            <a:custGeom>
              <a:rect b="b" l="l" r="r" t="t"/>
              <a:pathLst>
                <a:path extrusionOk="0" h="1668" w="834">
                  <a:moveTo>
                    <a:pt x="0" y="1"/>
                  </a:moveTo>
                  <a:lnTo>
                    <a:pt x="0" y="1668"/>
                  </a:lnTo>
                  <a:lnTo>
                    <a:pt x="834" y="1668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2"/>
            <p:cNvSpPr/>
            <p:nvPr/>
          </p:nvSpPr>
          <p:spPr>
            <a:xfrm>
              <a:off x="3976792" y="3006163"/>
              <a:ext cx="42438" cy="20914"/>
            </a:xfrm>
            <a:custGeom>
              <a:rect b="b" l="l" r="r" t="t"/>
              <a:pathLst>
                <a:path extrusionOk="0" h="822" w="1668">
                  <a:moveTo>
                    <a:pt x="0" y="0"/>
                  </a:moveTo>
                  <a:lnTo>
                    <a:pt x="0" y="822"/>
                  </a:lnTo>
                  <a:lnTo>
                    <a:pt x="1667" y="822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2"/>
            <p:cNvSpPr/>
            <p:nvPr/>
          </p:nvSpPr>
          <p:spPr>
            <a:xfrm>
              <a:off x="4131895" y="3006163"/>
              <a:ext cx="42438" cy="20914"/>
            </a:xfrm>
            <a:custGeom>
              <a:rect b="b" l="l" r="r" t="t"/>
              <a:pathLst>
                <a:path extrusionOk="0" h="822" w="1668">
                  <a:moveTo>
                    <a:pt x="0" y="0"/>
                  </a:moveTo>
                  <a:lnTo>
                    <a:pt x="0" y="822"/>
                  </a:lnTo>
                  <a:lnTo>
                    <a:pt x="1667" y="822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2"/>
            <p:cNvSpPr/>
            <p:nvPr/>
          </p:nvSpPr>
          <p:spPr>
            <a:xfrm>
              <a:off x="4195504" y="2942529"/>
              <a:ext cx="21244" cy="42438"/>
            </a:xfrm>
            <a:custGeom>
              <a:rect b="b" l="l" r="r" t="t"/>
              <a:pathLst>
                <a:path extrusionOk="0" h="1668" w="835">
                  <a:moveTo>
                    <a:pt x="1" y="1"/>
                  </a:moveTo>
                  <a:lnTo>
                    <a:pt x="1" y="1668"/>
                  </a:lnTo>
                  <a:lnTo>
                    <a:pt x="834" y="1668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2"/>
            <p:cNvSpPr/>
            <p:nvPr/>
          </p:nvSpPr>
          <p:spPr>
            <a:xfrm>
              <a:off x="4039790" y="2829534"/>
              <a:ext cx="70908" cy="21244"/>
            </a:xfrm>
            <a:custGeom>
              <a:rect b="b" l="l" r="r" t="t"/>
              <a:pathLst>
                <a:path extrusionOk="0" h="835" w="2787">
                  <a:moveTo>
                    <a:pt x="1" y="1"/>
                  </a:moveTo>
                  <a:lnTo>
                    <a:pt x="1" y="834"/>
                  </a:lnTo>
                  <a:lnTo>
                    <a:pt x="2787" y="834"/>
                  </a:lnTo>
                  <a:lnTo>
                    <a:pt x="27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2"/>
            <p:cNvSpPr/>
            <p:nvPr/>
          </p:nvSpPr>
          <p:spPr>
            <a:xfrm>
              <a:off x="4110675" y="2850754"/>
              <a:ext cx="21244" cy="70908"/>
            </a:xfrm>
            <a:custGeom>
              <a:rect b="b" l="l" r="r" t="t"/>
              <a:pathLst>
                <a:path extrusionOk="0" h="2787" w="835">
                  <a:moveTo>
                    <a:pt x="1" y="0"/>
                  </a:moveTo>
                  <a:lnTo>
                    <a:pt x="1" y="2786"/>
                  </a:lnTo>
                  <a:lnTo>
                    <a:pt x="834" y="2786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2"/>
            <p:cNvSpPr/>
            <p:nvPr/>
          </p:nvSpPr>
          <p:spPr>
            <a:xfrm>
              <a:off x="4018595" y="2850754"/>
              <a:ext cx="21219" cy="70908"/>
            </a:xfrm>
            <a:custGeom>
              <a:rect b="b" l="l" r="r" t="t"/>
              <a:pathLst>
                <a:path extrusionOk="0" h="2787" w="834">
                  <a:moveTo>
                    <a:pt x="0" y="0"/>
                  </a:moveTo>
                  <a:lnTo>
                    <a:pt x="0" y="2786"/>
                  </a:lnTo>
                  <a:lnTo>
                    <a:pt x="834" y="2786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2"/>
            <p:cNvSpPr/>
            <p:nvPr/>
          </p:nvSpPr>
          <p:spPr>
            <a:xfrm>
              <a:off x="4039790" y="2921334"/>
              <a:ext cx="70908" cy="21219"/>
            </a:xfrm>
            <a:custGeom>
              <a:rect b="b" l="l" r="r" t="t"/>
              <a:pathLst>
                <a:path extrusionOk="0" h="834" w="2787">
                  <a:moveTo>
                    <a:pt x="1" y="0"/>
                  </a:moveTo>
                  <a:lnTo>
                    <a:pt x="1" y="834"/>
                  </a:lnTo>
                  <a:lnTo>
                    <a:pt x="2787" y="834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52"/>
          <p:cNvGrpSpPr/>
          <p:nvPr/>
        </p:nvGrpSpPr>
        <p:grpSpPr>
          <a:xfrm>
            <a:off x="1359164" y="1943698"/>
            <a:ext cx="325091" cy="282371"/>
            <a:chOff x="3206413" y="3245765"/>
            <a:chExt cx="325091" cy="282371"/>
          </a:xfrm>
        </p:grpSpPr>
        <p:sp>
          <p:nvSpPr>
            <p:cNvPr id="533" name="Google Shape;533;p52"/>
            <p:cNvSpPr/>
            <p:nvPr/>
          </p:nvSpPr>
          <p:spPr>
            <a:xfrm>
              <a:off x="3291242" y="3245765"/>
              <a:ext cx="155428" cy="21244"/>
            </a:xfrm>
            <a:custGeom>
              <a:rect b="b" l="l" r="r" t="t"/>
              <a:pathLst>
                <a:path extrusionOk="0" h="835" w="6109">
                  <a:moveTo>
                    <a:pt x="0" y="1"/>
                  </a:moveTo>
                  <a:lnTo>
                    <a:pt x="0" y="834"/>
                  </a:lnTo>
                  <a:lnTo>
                    <a:pt x="6108" y="834"/>
                  </a:lnTo>
                  <a:lnTo>
                    <a:pt x="6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2"/>
            <p:cNvSpPr/>
            <p:nvPr/>
          </p:nvSpPr>
          <p:spPr>
            <a:xfrm>
              <a:off x="3248828" y="3288179"/>
              <a:ext cx="21219" cy="21244"/>
            </a:xfrm>
            <a:custGeom>
              <a:rect b="b" l="l" r="r" t="t"/>
              <a:pathLst>
                <a:path extrusionOk="0" h="835" w="834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2"/>
            <p:cNvSpPr/>
            <p:nvPr/>
          </p:nvSpPr>
          <p:spPr>
            <a:xfrm>
              <a:off x="3227633" y="3309399"/>
              <a:ext cx="282641" cy="84851"/>
            </a:xfrm>
            <a:custGeom>
              <a:rect b="b" l="l" r="r" t="t"/>
              <a:pathLst>
                <a:path extrusionOk="0" h="3335" w="11109">
                  <a:moveTo>
                    <a:pt x="0" y="0"/>
                  </a:moveTo>
                  <a:lnTo>
                    <a:pt x="0" y="3334"/>
                  </a:lnTo>
                  <a:lnTo>
                    <a:pt x="11109" y="3334"/>
                  </a:lnTo>
                  <a:lnTo>
                    <a:pt x="11109" y="0"/>
                  </a:lnTo>
                  <a:lnTo>
                    <a:pt x="10275" y="0"/>
                  </a:lnTo>
                  <a:lnTo>
                    <a:pt x="10275" y="2501"/>
                  </a:lnTo>
                  <a:lnTo>
                    <a:pt x="834" y="2501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2"/>
            <p:cNvSpPr/>
            <p:nvPr/>
          </p:nvSpPr>
          <p:spPr>
            <a:xfrm>
              <a:off x="3467845" y="3288179"/>
              <a:ext cx="20939" cy="21244"/>
            </a:xfrm>
            <a:custGeom>
              <a:rect b="b" l="l" r="r" t="t"/>
              <a:pathLst>
                <a:path extrusionOk="0" h="835" w="823">
                  <a:moveTo>
                    <a:pt x="1" y="1"/>
                  </a:moveTo>
                  <a:lnTo>
                    <a:pt x="1" y="834"/>
                  </a:lnTo>
                  <a:lnTo>
                    <a:pt x="822" y="834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2"/>
            <p:cNvSpPr/>
            <p:nvPr/>
          </p:nvSpPr>
          <p:spPr>
            <a:xfrm>
              <a:off x="3446651" y="3266984"/>
              <a:ext cx="21219" cy="21219"/>
            </a:xfrm>
            <a:custGeom>
              <a:rect b="b" l="l" r="r" t="t"/>
              <a:pathLst>
                <a:path extrusionOk="0" h="834" w="834">
                  <a:moveTo>
                    <a:pt x="0" y="0"/>
                  </a:moveTo>
                  <a:lnTo>
                    <a:pt x="0" y="834"/>
                  </a:lnTo>
                  <a:lnTo>
                    <a:pt x="834" y="83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2"/>
            <p:cNvSpPr/>
            <p:nvPr/>
          </p:nvSpPr>
          <p:spPr>
            <a:xfrm>
              <a:off x="3312436" y="3288179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2"/>
            <p:cNvSpPr/>
            <p:nvPr/>
          </p:nvSpPr>
          <p:spPr>
            <a:xfrm>
              <a:off x="3354851" y="3295150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2"/>
            <p:cNvSpPr/>
            <p:nvPr/>
          </p:nvSpPr>
          <p:spPr>
            <a:xfrm>
              <a:off x="3397265" y="3288179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2"/>
            <p:cNvSpPr/>
            <p:nvPr/>
          </p:nvSpPr>
          <p:spPr>
            <a:xfrm>
              <a:off x="3227633" y="3443282"/>
              <a:ext cx="282641" cy="63657"/>
            </a:xfrm>
            <a:custGeom>
              <a:rect b="b" l="l" r="r" t="t"/>
              <a:pathLst>
                <a:path extrusionOk="0" h="2502" w="11109">
                  <a:moveTo>
                    <a:pt x="0" y="1"/>
                  </a:moveTo>
                  <a:lnTo>
                    <a:pt x="0" y="2501"/>
                  </a:lnTo>
                  <a:lnTo>
                    <a:pt x="834" y="2501"/>
                  </a:lnTo>
                  <a:lnTo>
                    <a:pt x="834" y="834"/>
                  </a:lnTo>
                  <a:lnTo>
                    <a:pt x="10275" y="834"/>
                  </a:lnTo>
                  <a:lnTo>
                    <a:pt x="10275" y="2501"/>
                  </a:lnTo>
                  <a:lnTo>
                    <a:pt x="11109" y="2501"/>
                  </a:lnTo>
                  <a:lnTo>
                    <a:pt x="1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2"/>
            <p:cNvSpPr/>
            <p:nvPr/>
          </p:nvSpPr>
          <p:spPr>
            <a:xfrm>
              <a:off x="3510260" y="3394227"/>
              <a:ext cx="21244" cy="49689"/>
            </a:xfrm>
            <a:custGeom>
              <a:rect b="b" l="l" r="r" t="t"/>
              <a:pathLst>
                <a:path extrusionOk="0" h="1953" w="835">
                  <a:moveTo>
                    <a:pt x="1" y="0"/>
                  </a:moveTo>
                  <a:lnTo>
                    <a:pt x="1" y="1953"/>
                  </a:lnTo>
                  <a:lnTo>
                    <a:pt x="834" y="1953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2"/>
            <p:cNvSpPr/>
            <p:nvPr/>
          </p:nvSpPr>
          <p:spPr>
            <a:xfrm>
              <a:off x="3206413" y="3394227"/>
              <a:ext cx="21244" cy="49689"/>
            </a:xfrm>
            <a:custGeom>
              <a:rect b="b" l="l" r="r" t="t"/>
              <a:pathLst>
                <a:path extrusionOk="0" h="1953" w="835">
                  <a:moveTo>
                    <a:pt x="1" y="0"/>
                  </a:moveTo>
                  <a:lnTo>
                    <a:pt x="1" y="1953"/>
                  </a:lnTo>
                  <a:lnTo>
                    <a:pt x="834" y="1953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2"/>
            <p:cNvSpPr/>
            <p:nvPr/>
          </p:nvSpPr>
          <p:spPr>
            <a:xfrm>
              <a:off x="3248828" y="3506917"/>
              <a:ext cx="240254" cy="21219"/>
            </a:xfrm>
            <a:custGeom>
              <a:rect b="b" l="l" r="r" t="t"/>
              <a:pathLst>
                <a:path extrusionOk="0" h="834" w="9443">
                  <a:moveTo>
                    <a:pt x="1" y="0"/>
                  </a:moveTo>
                  <a:lnTo>
                    <a:pt x="1" y="834"/>
                  </a:lnTo>
                  <a:lnTo>
                    <a:pt x="9442" y="834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2"/>
            <p:cNvSpPr/>
            <p:nvPr/>
          </p:nvSpPr>
          <p:spPr>
            <a:xfrm>
              <a:off x="3270048" y="3266984"/>
              <a:ext cx="21219" cy="21219"/>
            </a:xfrm>
            <a:custGeom>
              <a:rect b="b" l="l" r="r" t="t"/>
              <a:pathLst>
                <a:path extrusionOk="0" h="834" w="834">
                  <a:moveTo>
                    <a:pt x="0" y="0"/>
                  </a:moveTo>
                  <a:lnTo>
                    <a:pt x="0" y="834"/>
                  </a:lnTo>
                  <a:lnTo>
                    <a:pt x="833" y="834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idx="2" type="subTitle"/>
          </p:nvPr>
        </p:nvSpPr>
        <p:spPr>
          <a:xfrm>
            <a:off x="2976025" y="2199305"/>
            <a:ext cx="3801000" cy="744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Interest in Owning a Business/Franchise or helping others who have this desire</a:t>
            </a:r>
            <a:endParaRPr/>
          </a:p>
        </p:txBody>
      </p:sp>
      <p:sp>
        <p:nvSpPr>
          <p:cNvPr id="163" name="Google Shape;163;p2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</a:t>
            </a:r>
            <a:endParaRPr/>
          </a:p>
        </p:txBody>
      </p:sp>
      <p:sp>
        <p:nvSpPr>
          <p:cNvPr id="164" name="Google Shape;164;p28"/>
          <p:cNvSpPr txBox="1"/>
          <p:nvPr>
            <p:ph idx="4" type="subTitle"/>
          </p:nvPr>
        </p:nvSpPr>
        <p:spPr>
          <a:xfrm>
            <a:off x="2976014" y="4293569"/>
            <a:ext cx="3801000" cy="438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An interest in the profitability of the fast food industry and fast food companies themselves</a:t>
            </a:r>
            <a:endParaRPr/>
          </a:p>
        </p:txBody>
      </p:sp>
      <p:sp>
        <p:nvSpPr>
          <p:cNvPr id="165" name="Google Shape;165;p28"/>
          <p:cNvSpPr/>
          <p:nvPr/>
        </p:nvSpPr>
        <p:spPr>
          <a:xfrm>
            <a:off x="2366948" y="3184762"/>
            <a:ext cx="558900" cy="558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8"/>
          <p:cNvSpPr/>
          <p:nvPr/>
        </p:nvSpPr>
        <p:spPr>
          <a:xfrm>
            <a:off x="2366936" y="1489474"/>
            <a:ext cx="558900" cy="558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" name="Google Shape;167;p28"/>
          <p:cNvGrpSpPr/>
          <p:nvPr/>
        </p:nvGrpSpPr>
        <p:grpSpPr>
          <a:xfrm>
            <a:off x="2483688" y="1648797"/>
            <a:ext cx="325396" cy="240254"/>
            <a:chOff x="7412682" y="1692312"/>
            <a:chExt cx="325396" cy="240254"/>
          </a:xfrm>
        </p:grpSpPr>
        <p:sp>
          <p:nvSpPr>
            <p:cNvPr id="168" name="Google Shape;168;p28"/>
            <p:cNvSpPr/>
            <p:nvPr/>
          </p:nvSpPr>
          <p:spPr>
            <a:xfrm>
              <a:off x="7455097" y="1713531"/>
              <a:ext cx="28521" cy="21219"/>
            </a:xfrm>
            <a:custGeom>
              <a:rect b="b" l="l" r="r" t="t"/>
              <a:pathLst>
                <a:path extrusionOk="0" h="834" w="1121">
                  <a:moveTo>
                    <a:pt x="1" y="0"/>
                  </a:moveTo>
                  <a:lnTo>
                    <a:pt x="1" y="834"/>
                  </a:lnTo>
                  <a:lnTo>
                    <a:pt x="1120" y="834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7412682" y="1755640"/>
              <a:ext cx="21244" cy="113016"/>
            </a:xfrm>
            <a:custGeom>
              <a:rect b="b" l="l" r="r" t="t"/>
              <a:pathLst>
                <a:path extrusionOk="0" h="4442" w="835">
                  <a:moveTo>
                    <a:pt x="1" y="0"/>
                  </a:moveTo>
                  <a:lnTo>
                    <a:pt x="1" y="4441"/>
                  </a:lnTo>
                  <a:lnTo>
                    <a:pt x="834" y="4441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7433902" y="1868940"/>
              <a:ext cx="21219" cy="21219"/>
            </a:xfrm>
            <a:custGeom>
              <a:rect b="b" l="l" r="r" t="t"/>
              <a:pathLst>
                <a:path extrusionOk="0" h="834" w="834">
                  <a:moveTo>
                    <a:pt x="0" y="0"/>
                  </a:moveTo>
                  <a:lnTo>
                    <a:pt x="0" y="834"/>
                  </a:lnTo>
                  <a:lnTo>
                    <a:pt x="834" y="83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7455097" y="1890135"/>
              <a:ext cx="28521" cy="21244"/>
            </a:xfrm>
            <a:custGeom>
              <a:rect b="b" l="l" r="r" t="t"/>
              <a:pathLst>
                <a:path extrusionOk="0" h="835" w="1121">
                  <a:moveTo>
                    <a:pt x="1" y="1"/>
                  </a:moveTo>
                  <a:lnTo>
                    <a:pt x="1" y="834"/>
                  </a:lnTo>
                  <a:lnTo>
                    <a:pt x="1120" y="834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7469650" y="1798055"/>
              <a:ext cx="28190" cy="28496"/>
            </a:xfrm>
            <a:custGeom>
              <a:rect b="b" l="l" r="r" t="t"/>
              <a:pathLst>
                <a:path extrusionOk="0" h="1120" w="1108">
                  <a:moveTo>
                    <a:pt x="0" y="0"/>
                  </a:moveTo>
                  <a:lnTo>
                    <a:pt x="0" y="1119"/>
                  </a:lnTo>
                  <a:lnTo>
                    <a:pt x="1108" y="1119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7483593" y="1692312"/>
              <a:ext cx="190844" cy="240254"/>
            </a:xfrm>
            <a:custGeom>
              <a:rect b="b" l="l" r="r" t="t"/>
              <a:pathLst>
                <a:path extrusionOk="0" h="9443" w="7501">
                  <a:moveTo>
                    <a:pt x="0" y="1"/>
                  </a:moveTo>
                  <a:lnTo>
                    <a:pt x="0" y="834"/>
                  </a:lnTo>
                  <a:lnTo>
                    <a:pt x="1667" y="834"/>
                  </a:lnTo>
                  <a:lnTo>
                    <a:pt x="1667" y="8609"/>
                  </a:lnTo>
                  <a:lnTo>
                    <a:pt x="0" y="8609"/>
                  </a:lnTo>
                  <a:lnTo>
                    <a:pt x="0" y="9442"/>
                  </a:lnTo>
                  <a:lnTo>
                    <a:pt x="2500" y="9442"/>
                  </a:lnTo>
                  <a:lnTo>
                    <a:pt x="2500" y="4990"/>
                  </a:lnTo>
                  <a:lnTo>
                    <a:pt x="3334" y="4990"/>
                  </a:lnTo>
                  <a:lnTo>
                    <a:pt x="3334" y="6942"/>
                  </a:lnTo>
                  <a:lnTo>
                    <a:pt x="4167" y="6942"/>
                  </a:lnTo>
                  <a:lnTo>
                    <a:pt x="4167" y="4990"/>
                  </a:lnTo>
                  <a:lnTo>
                    <a:pt x="5001" y="4990"/>
                  </a:lnTo>
                  <a:lnTo>
                    <a:pt x="5001" y="6942"/>
                  </a:lnTo>
                  <a:lnTo>
                    <a:pt x="5834" y="6942"/>
                  </a:lnTo>
                  <a:lnTo>
                    <a:pt x="5834" y="4990"/>
                  </a:lnTo>
                  <a:lnTo>
                    <a:pt x="6668" y="4990"/>
                  </a:lnTo>
                  <a:lnTo>
                    <a:pt x="6668" y="6942"/>
                  </a:lnTo>
                  <a:lnTo>
                    <a:pt x="7501" y="6942"/>
                  </a:lnTo>
                  <a:lnTo>
                    <a:pt x="7501" y="2489"/>
                  </a:lnTo>
                  <a:lnTo>
                    <a:pt x="6668" y="2489"/>
                  </a:lnTo>
                  <a:lnTo>
                    <a:pt x="6668" y="4156"/>
                  </a:lnTo>
                  <a:lnTo>
                    <a:pt x="5834" y="4156"/>
                  </a:lnTo>
                  <a:lnTo>
                    <a:pt x="5834" y="2489"/>
                  </a:lnTo>
                  <a:lnTo>
                    <a:pt x="5001" y="2489"/>
                  </a:lnTo>
                  <a:lnTo>
                    <a:pt x="5001" y="4156"/>
                  </a:lnTo>
                  <a:lnTo>
                    <a:pt x="4167" y="4156"/>
                  </a:lnTo>
                  <a:lnTo>
                    <a:pt x="4167" y="2489"/>
                  </a:lnTo>
                  <a:lnTo>
                    <a:pt x="3334" y="2489"/>
                  </a:lnTo>
                  <a:lnTo>
                    <a:pt x="3334" y="4156"/>
                  </a:lnTo>
                  <a:lnTo>
                    <a:pt x="2500" y="4156"/>
                  </a:lnTo>
                  <a:lnTo>
                    <a:pt x="25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7674420" y="1734726"/>
              <a:ext cx="42438" cy="21244"/>
            </a:xfrm>
            <a:custGeom>
              <a:rect b="b" l="l" r="r" t="t"/>
              <a:pathLst>
                <a:path extrusionOk="0" h="835" w="1668">
                  <a:moveTo>
                    <a:pt x="1" y="1"/>
                  </a:moveTo>
                  <a:lnTo>
                    <a:pt x="1" y="834"/>
                  </a:lnTo>
                  <a:lnTo>
                    <a:pt x="1668" y="834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7716834" y="1755640"/>
              <a:ext cx="21244" cy="42438"/>
            </a:xfrm>
            <a:custGeom>
              <a:rect b="b" l="l" r="r" t="t"/>
              <a:pathLst>
                <a:path extrusionOk="0" h="1668" w="835">
                  <a:moveTo>
                    <a:pt x="1" y="0"/>
                  </a:moveTo>
                  <a:lnTo>
                    <a:pt x="1" y="1667"/>
                  </a:lnTo>
                  <a:lnTo>
                    <a:pt x="834" y="1667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7695639" y="1798055"/>
              <a:ext cx="21219" cy="28496"/>
            </a:xfrm>
            <a:custGeom>
              <a:rect b="b" l="l" r="r" t="t"/>
              <a:pathLst>
                <a:path extrusionOk="0" h="1120" w="834">
                  <a:moveTo>
                    <a:pt x="0" y="0"/>
                  </a:moveTo>
                  <a:lnTo>
                    <a:pt x="0" y="1119"/>
                  </a:lnTo>
                  <a:lnTo>
                    <a:pt x="834" y="1119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7716834" y="1826526"/>
              <a:ext cx="21244" cy="42438"/>
            </a:xfrm>
            <a:custGeom>
              <a:rect b="b" l="l" r="r" t="t"/>
              <a:pathLst>
                <a:path extrusionOk="0" h="1668" w="835">
                  <a:moveTo>
                    <a:pt x="1" y="0"/>
                  </a:moveTo>
                  <a:lnTo>
                    <a:pt x="1" y="1667"/>
                  </a:lnTo>
                  <a:lnTo>
                    <a:pt x="834" y="1667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7674420" y="1868940"/>
              <a:ext cx="42438" cy="21219"/>
            </a:xfrm>
            <a:custGeom>
              <a:rect b="b" l="l" r="r" t="t"/>
              <a:pathLst>
                <a:path extrusionOk="0" h="834" w="1668">
                  <a:moveTo>
                    <a:pt x="1" y="0"/>
                  </a:moveTo>
                  <a:lnTo>
                    <a:pt x="1" y="834"/>
                  </a:lnTo>
                  <a:lnTo>
                    <a:pt x="1668" y="834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7433902" y="1734726"/>
              <a:ext cx="21219" cy="21244"/>
            </a:xfrm>
            <a:custGeom>
              <a:rect b="b" l="l" r="r" t="t"/>
              <a:pathLst>
                <a:path extrusionOk="0" h="835" w="834">
                  <a:moveTo>
                    <a:pt x="0" y="1"/>
                  </a:moveTo>
                  <a:lnTo>
                    <a:pt x="0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28"/>
          <p:cNvGrpSpPr/>
          <p:nvPr/>
        </p:nvGrpSpPr>
        <p:grpSpPr>
          <a:xfrm>
            <a:off x="2483847" y="3301505"/>
            <a:ext cx="325053" cy="325388"/>
            <a:chOff x="7414209" y="3220626"/>
            <a:chExt cx="325053" cy="325388"/>
          </a:xfrm>
        </p:grpSpPr>
        <p:sp>
          <p:nvSpPr>
            <p:cNvPr id="181" name="Google Shape;181;p28"/>
            <p:cNvSpPr/>
            <p:nvPr/>
          </p:nvSpPr>
          <p:spPr>
            <a:xfrm>
              <a:off x="7583866" y="3220626"/>
              <a:ext cx="70908" cy="21244"/>
            </a:xfrm>
            <a:custGeom>
              <a:rect b="b" l="l" r="r" t="t"/>
              <a:pathLst>
                <a:path extrusionOk="0" h="835" w="2787">
                  <a:moveTo>
                    <a:pt x="0" y="1"/>
                  </a:moveTo>
                  <a:lnTo>
                    <a:pt x="0" y="834"/>
                  </a:lnTo>
                  <a:lnTo>
                    <a:pt x="2786" y="834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7675335" y="3263041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7696861" y="3284261"/>
              <a:ext cx="21219" cy="42413"/>
            </a:xfrm>
            <a:custGeom>
              <a:rect b="b" l="l" r="r" t="t"/>
              <a:pathLst>
                <a:path extrusionOk="0" h="1667" w="834">
                  <a:moveTo>
                    <a:pt x="0" y="0"/>
                  </a:moveTo>
                  <a:lnTo>
                    <a:pt x="0" y="1667"/>
                  </a:lnTo>
                  <a:lnTo>
                    <a:pt x="833" y="1667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7414209" y="3326649"/>
              <a:ext cx="325053" cy="219365"/>
            </a:xfrm>
            <a:custGeom>
              <a:rect b="b" l="l" r="r" t="t"/>
              <a:pathLst>
                <a:path extrusionOk="0" h="8622" w="12776">
                  <a:moveTo>
                    <a:pt x="11942" y="1"/>
                  </a:moveTo>
                  <a:lnTo>
                    <a:pt x="11942" y="1668"/>
                  </a:lnTo>
                  <a:lnTo>
                    <a:pt x="9442" y="1668"/>
                  </a:lnTo>
                  <a:lnTo>
                    <a:pt x="9442" y="2501"/>
                  </a:lnTo>
                  <a:lnTo>
                    <a:pt x="11942" y="2501"/>
                  </a:lnTo>
                  <a:lnTo>
                    <a:pt x="11942" y="7788"/>
                  </a:lnTo>
                  <a:lnTo>
                    <a:pt x="834" y="7788"/>
                  </a:lnTo>
                  <a:lnTo>
                    <a:pt x="834" y="2501"/>
                  </a:lnTo>
                  <a:lnTo>
                    <a:pt x="6108" y="2501"/>
                  </a:lnTo>
                  <a:lnTo>
                    <a:pt x="6108" y="1668"/>
                  </a:lnTo>
                  <a:lnTo>
                    <a:pt x="834" y="1668"/>
                  </a:lnTo>
                  <a:lnTo>
                    <a:pt x="834" y="834"/>
                  </a:lnTo>
                  <a:lnTo>
                    <a:pt x="1" y="834"/>
                  </a:lnTo>
                  <a:lnTo>
                    <a:pt x="1" y="8621"/>
                  </a:lnTo>
                  <a:lnTo>
                    <a:pt x="12776" y="8621"/>
                  </a:lnTo>
                  <a:lnTo>
                    <a:pt x="127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7612032" y="3369064"/>
              <a:ext cx="21219" cy="21244"/>
            </a:xfrm>
            <a:custGeom>
              <a:rect b="b" l="l" r="r" t="t"/>
              <a:pathLst>
                <a:path extrusionOk="0" h="835" w="834">
                  <a:moveTo>
                    <a:pt x="0" y="1"/>
                  </a:moveTo>
                  <a:lnTo>
                    <a:pt x="0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7435403" y="3326649"/>
              <a:ext cx="28521" cy="21244"/>
            </a:xfrm>
            <a:custGeom>
              <a:rect b="b" l="l" r="r" t="t"/>
              <a:pathLst>
                <a:path extrusionOk="0" h="835" w="1121">
                  <a:moveTo>
                    <a:pt x="1" y="1"/>
                  </a:moveTo>
                  <a:lnTo>
                    <a:pt x="1" y="834"/>
                  </a:lnTo>
                  <a:lnTo>
                    <a:pt x="1120" y="834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7463289" y="3305455"/>
              <a:ext cx="28496" cy="21219"/>
            </a:xfrm>
            <a:custGeom>
              <a:rect b="b" l="l" r="r" t="t"/>
              <a:pathLst>
                <a:path extrusionOk="0" h="834" w="1120">
                  <a:moveTo>
                    <a:pt x="0" y="1"/>
                  </a:moveTo>
                  <a:lnTo>
                    <a:pt x="0" y="834"/>
                  </a:lnTo>
                  <a:lnTo>
                    <a:pt x="1120" y="834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7491761" y="3284261"/>
              <a:ext cx="28496" cy="21219"/>
            </a:xfrm>
            <a:custGeom>
              <a:rect b="b" l="l" r="r" t="t"/>
              <a:pathLst>
                <a:path extrusionOk="0" h="834" w="1120">
                  <a:moveTo>
                    <a:pt x="1" y="0"/>
                  </a:moveTo>
                  <a:lnTo>
                    <a:pt x="1" y="834"/>
                  </a:lnTo>
                  <a:lnTo>
                    <a:pt x="1120" y="834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7520232" y="3263041"/>
              <a:ext cx="28496" cy="21244"/>
            </a:xfrm>
            <a:custGeom>
              <a:rect b="b" l="l" r="r" t="t"/>
              <a:pathLst>
                <a:path extrusionOk="0" h="835" w="1120">
                  <a:moveTo>
                    <a:pt x="1" y="1"/>
                  </a:moveTo>
                  <a:lnTo>
                    <a:pt x="1" y="834"/>
                  </a:lnTo>
                  <a:lnTo>
                    <a:pt x="1120" y="834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7548118" y="3241846"/>
              <a:ext cx="35467" cy="21219"/>
            </a:xfrm>
            <a:custGeom>
              <a:rect b="b" l="l" r="r" t="t"/>
              <a:pathLst>
                <a:path extrusionOk="0" h="834" w="1394">
                  <a:moveTo>
                    <a:pt x="0" y="0"/>
                  </a:moveTo>
                  <a:lnTo>
                    <a:pt x="0" y="834"/>
                  </a:lnTo>
                  <a:lnTo>
                    <a:pt x="1393" y="834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7576589" y="3284261"/>
              <a:ext cx="28496" cy="21219"/>
            </a:xfrm>
            <a:custGeom>
              <a:rect b="b" l="l" r="r" t="t"/>
              <a:pathLst>
                <a:path extrusionOk="0" h="834" w="1120">
                  <a:moveTo>
                    <a:pt x="0" y="0"/>
                  </a:moveTo>
                  <a:lnTo>
                    <a:pt x="0" y="834"/>
                  </a:lnTo>
                  <a:lnTo>
                    <a:pt x="1119" y="834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7555369" y="3305455"/>
              <a:ext cx="21244" cy="28496"/>
            </a:xfrm>
            <a:custGeom>
              <a:rect b="b" l="l" r="r" t="t"/>
              <a:pathLst>
                <a:path extrusionOk="0" h="1120" w="835">
                  <a:moveTo>
                    <a:pt x="1" y="1"/>
                  </a:moveTo>
                  <a:lnTo>
                    <a:pt x="1" y="1120"/>
                  </a:lnTo>
                  <a:lnTo>
                    <a:pt x="834" y="1120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7576589" y="3333926"/>
              <a:ext cx="28496" cy="21244"/>
            </a:xfrm>
            <a:custGeom>
              <a:rect b="b" l="l" r="r" t="t"/>
              <a:pathLst>
                <a:path extrusionOk="0" h="835" w="1120">
                  <a:moveTo>
                    <a:pt x="0" y="1"/>
                  </a:moveTo>
                  <a:lnTo>
                    <a:pt x="0" y="834"/>
                  </a:lnTo>
                  <a:lnTo>
                    <a:pt x="1119" y="834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7605061" y="3305455"/>
              <a:ext cx="21219" cy="28496"/>
            </a:xfrm>
            <a:custGeom>
              <a:rect b="b" l="l" r="r" t="t"/>
              <a:pathLst>
                <a:path extrusionOk="0" h="1120" w="834">
                  <a:moveTo>
                    <a:pt x="0" y="1"/>
                  </a:moveTo>
                  <a:lnTo>
                    <a:pt x="0" y="1120"/>
                  </a:lnTo>
                  <a:lnTo>
                    <a:pt x="834" y="1120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7484789" y="3411478"/>
              <a:ext cx="28190" cy="21244"/>
            </a:xfrm>
            <a:custGeom>
              <a:rect b="b" l="l" r="r" t="t"/>
              <a:pathLst>
                <a:path extrusionOk="0" h="835" w="1108">
                  <a:moveTo>
                    <a:pt x="1" y="1"/>
                  </a:moveTo>
                  <a:lnTo>
                    <a:pt x="1" y="834"/>
                  </a:lnTo>
                  <a:lnTo>
                    <a:pt x="1108" y="834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7512955" y="3432698"/>
              <a:ext cx="21244" cy="28496"/>
            </a:xfrm>
            <a:custGeom>
              <a:rect b="b" l="l" r="r" t="t"/>
              <a:pathLst>
                <a:path extrusionOk="0" h="1120" w="835">
                  <a:moveTo>
                    <a:pt x="1" y="0"/>
                  </a:moveTo>
                  <a:lnTo>
                    <a:pt x="1" y="1119"/>
                  </a:lnTo>
                  <a:lnTo>
                    <a:pt x="834" y="1119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7484789" y="3461169"/>
              <a:ext cx="28190" cy="21219"/>
            </a:xfrm>
            <a:custGeom>
              <a:rect b="b" l="l" r="r" t="t"/>
              <a:pathLst>
                <a:path extrusionOk="0" h="834" w="1108">
                  <a:moveTo>
                    <a:pt x="1" y="0"/>
                  </a:moveTo>
                  <a:lnTo>
                    <a:pt x="1" y="834"/>
                  </a:lnTo>
                  <a:lnTo>
                    <a:pt x="1108" y="834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7463289" y="3432698"/>
              <a:ext cx="21219" cy="28496"/>
            </a:xfrm>
            <a:custGeom>
              <a:rect b="b" l="l" r="r" t="t"/>
              <a:pathLst>
                <a:path extrusionOk="0" h="1120" w="834">
                  <a:moveTo>
                    <a:pt x="0" y="0"/>
                  </a:moveTo>
                  <a:lnTo>
                    <a:pt x="0" y="1119"/>
                  </a:lnTo>
                  <a:lnTo>
                    <a:pt x="834" y="1119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7612032" y="3439949"/>
              <a:ext cx="21219" cy="42438"/>
            </a:xfrm>
            <a:custGeom>
              <a:rect b="b" l="l" r="r" t="t"/>
              <a:pathLst>
                <a:path extrusionOk="0" h="1668" w="834">
                  <a:moveTo>
                    <a:pt x="0" y="1"/>
                  </a:moveTo>
                  <a:lnTo>
                    <a:pt x="0" y="1668"/>
                  </a:lnTo>
                  <a:lnTo>
                    <a:pt x="834" y="1668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7633226" y="3418755"/>
              <a:ext cx="42133" cy="21219"/>
            </a:xfrm>
            <a:custGeom>
              <a:rect b="b" l="l" r="r" t="t"/>
              <a:pathLst>
                <a:path extrusionOk="0" h="834" w="1656">
                  <a:moveTo>
                    <a:pt x="1" y="0"/>
                  </a:moveTo>
                  <a:lnTo>
                    <a:pt x="1" y="834"/>
                  </a:lnTo>
                  <a:lnTo>
                    <a:pt x="1656" y="834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7675335" y="3439949"/>
              <a:ext cx="21244" cy="42438"/>
            </a:xfrm>
            <a:custGeom>
              <a:rect b="b" l="l" r="r" t="t"/>
              <a:pathLst>
                <a:path extrusionOk="0" h="1668" w="835">
                  <a:moveTo>
                    <a:pt x="1" y="1"/>
                  </a:moveTo>
                  <a:lnTo>
                    <a:pt x="1" y="1668"/>
                  </a:lnTo>
                  <a:lnTo>
                    <a:pt x="834" y="1668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7633226" y="3482364"/>
              <a:ext cx="42133" cy="21244"/>
            </a:xfrm>
            <a:custGeom>
              <a:rect b="b" l="l" r="r" t="t"/>
              <a:pathLst>
                <a:path extrusionOk="0" h="835" w="1656">
                  <a:moveTo>
                    <a:pt x="1" y="1"/>
                  </a:moveTo>
                  <a:lnTo>
                    <a:pt x="1" y="834"/>
                  </a:lnTo>
                  <a:lnTo>
                    <a:pt x="1656" y="834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7654141" y="3241846"/>
              <a:ext cx="21219" cy="21219"/>
            </a:xfrm>
            <a:custGeom>
              <a:rect b="b" l="l" r="r" t="t"/>
              <a:pathLst>
                <a:path extrusionOk="0" h="834" w="834">
                  <a:moveTo>
                    <a:pt x="0" y="0"/>
                  </a:moveTo>
                  <a:lnTo>
                    <a:pt x="0" y="834"/>
                  </a:lnTo>
                  <a:lnTo>
                    <a:pt x="834" y="83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2313900" y="1216275"/>
            <a:ext cx="4510200" cy="12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Population vs Number of Fast Food Restaurants</a:t>
            </a:r>
            <a:endParaRPr sz="3400"/>
          </a:p>
        </p:txBody>
      </p:sp>
      <p:sp>
        <p:nvSpPr>
          <p:cNvPr id="209" name="Google Shape;209;p29"/>
          <p:cNvSpPr txBox="1"/>
          <p:nvPr>
            <p:ph idx="2" type="title"/>
          </p:nvPr>
        </p:nvSpPr>
        <p:spPr>
          <a:xfrm>
            <a:off x="3856200" y="467676"/>
            <a:ext cx="1431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10" name="Google Shape;210;p29"/>
          <p:cNvPicPr preferRelativeResize="0"/>
          <p:nvPr/>
        </p:nvPicPr>
        <p:blipFill rotWithShape="1">
          <a:blip r:embed="rId3">
            <a:alphaModFix/>
          </a:blip>
          <a:srcRect b="0" l="27546" r="27537" t="8784"/>
          <a:stretch/>
        </p:blipFill>
        <p:spPr>
          <a:xfrm>
            <a:off x="3190730" y="3004226"/>
            <a:ext cx="632175" cy="127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 rotWithShape="1">
          <a:blip r:embed="rId4">
            <a:alphaModFix/>
          </a:blip>
          <a:srcRect b="9140" l="0" r="0" t="18259"/>
          <a:stretch/>
        </p:blipFill>
        <p:spPr>
          <a:xfrm>
            <a:off x="4358129" y="3134787"/>
            <a:ext cx="1404892" cy="1018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0863" y="3038712"/>
            <a:ext cx="1214644" cy="12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 rotWithShape="1">
          <a:blip r:embed="rId6">
            <a:alphaModFix/>
          </a:blip>
          <a:srcRect b="13208" l="0" r="0" t="7413"/>
          <a:stretch/>
        </p:blipFill>
        <p:spPr>
          <a:xfrm>
            <a:off x="6298245" y="3087247"/>
            <a:ext cx="1404892" cy="1113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9"/>
          <p:cNvCxnSpPr/>
          <p:nvPr/>
        </p:nvCxnSpPr>
        <p:spPr>
          <a:xfrm>
            <a:off x="2388150" y="2557975"/>
            <a:ext cx="4367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8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8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575" y="182200"/>
            <a:ext cx="6619450" cy="47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r>
              <a:rPr lang="en"/>
              <a:t>:</a:t>
            </a:r>
            <a:endParaRPr/>
          </a:p>
        </p:txBody>
      </p:sp>
      <p:sp>
        <p:nvSpPr>
          <p:cNvPr id="235" name="Google Shape;235;p33"/>
          <p:cNvSpPr txBox="1"/>
          <p:nvPr>
            <p:ph idx="5" type="subTitle"/>
          </p:nvPr>
        </p:nvSpPr>
        <p:spPr>
          <a:xfrm>
            <a:off x="969750" y="1193450"/>
            <a:ext cx="7461000" cy="3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The “r” value is 0.86 which represents a strong positive </a:t>
            </a:r>
            <a:r>
              <a:rPr lang="en" sz="2200">
                <a:solidFill>
                  <a:schemeClr val="dk2"/>
                </a:solidFill>
              </a:rPr>
              <a:t>correlation</a:t>
            </a:r>
            <a:r>
              <a:rPr lang="en" sz="2200">
                <a:solidFill>
                  <a:schemeClr val="dk2"/>
                </a:solidFill>
              </a:rPr>
              <a:t> 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From the bar graphs it is evident that as the population increases, so does the total number of fast food restaurants in most cases.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This is further supported by the scatter plot that shows the total number of restaurants is </a:t>
            </a:r>
            <a:r>
              <a:rPr lang="en" sz="2200">
                <a:solidFill>
                  <a:schemeClr val="dk2"/>
                </a:solidFill>
              </a:rPr>
              <a:t>increasing</a:t>
            </a:r>
            <a:r>
              <a:rPr lang="en" sz="2200">
                <a:solidFill>
                  <a:schemeClr val="dk2"/>
                </a:solidFill>
              </a:rPr>
              <a:t> with the total population.</a:t>
            </a:r>
            <a:endParaRPr sz="22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236" name="Google Shape;236;p33"/>
          <p:cNvSpPr/>
          <p:nvPr/>
        </p:nvSpPr>
        <p:spPr>
          <a:xfrm>
            <a:off x="347734" y="1193458"/>
            <a:ext cx="558900" cy="558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33"/>
          <p:cNvGrpSpPr/>
          <p:nvPr/>
        </p:nvGrpSpPr>
        <p:grpSpPr>
          <a:xfrm>
            <a:off x="464626" y="1331710"/>
            <a:ext cx="325091" cy="282371"/>
            <a:chOff x="3206413" y="3245765"/>
            <a:chExt cx="325091" cy="282371"/>
          </a:xfrm>
        </p:grpSpPr>
        <p:sp>
          <p:nvSpPr>
            <p:cNvPr id="238" name="Google Shape;238;p33"/>
            <p:cNvSpPr/>
            <p:nvPr/>
          </p:nvSpPr>
          <p:spPr>
            <a:xfrm>
              <a:off x="3291242" y="3245765"/>
              <a:ext cx="155428" cy="21244"/>
            </a:xfrm>
            <a:custGeom>
              <a:rect b="b" l="l" r="r" t="t"/>
              <a:pathLst>
                <a:path extrusionOk="0" h="835" w="6109">
                  <a:moveTo>
                    <a:pt x="0" y="1"/>
                  </a:moveTo>
                  <a:lnTo>
                    <a:pt x="0" y="834"/>
                  </a:lnTo>
                  <a:lnTo>
                    <a:pt x="6108" y="834"/>
                  </a:lnTo>
                  <a:lnTo>
                    <a:pt x="6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3"/>
            <p:cNvSpPr/>
            <p:nvPr/>
          </p:nvSpPr>
          <p:spPr>
            <a:xfrm>
              <a:off x="3248828" y="3288179"/>
              <a:ext cx="21219" cy="21244"/>
            </a:xfrm>
            <a:custGeom>
              <a:rect b="b" l="l" r="r" t="t"/>
              <a:pathLst>
                <a:path extrusionOk="0" h="835" w="834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3"/>
            <p:cNvSpPr/>
            <p:nvPr/>
          </p:nvSpPr>
          <p:spPr>
            <a:xfrm>
              <a:off x="3227633" y="3309399"/>
              <a:ext cx="282641" cy="84851"/>
            </a:xfrm>
            <a:custGeom>
              <a:rect b="b" l="l" r="r" t="t"/>
              <a:pathLst>
                <a:path extrusionOk="0" h="3335" w="11109">
                  <a:moveTo>
                    <a:pt x="0" y="0"/>
                  </a:moveTo>
                  <a:lnTo>
                    <a:pt x="0" y="3334"/>
                  </a:lnTo>
                  <a:lnTo>
                    <a:pt x="11109" y="3334"/>
                  </a:lnTo>
                  <a:lnTo>
                    <a:pt x="11109" y="0"/>
                  </a:lnTo>
                  <a:lnTo>
                    <a:pt x="10275" y="0"/>
                  </a:lnTo>
                  <a:lnTo>
                    <a:pt x="10275" y="2501"/>
                  </a:lnTo>
                  <a:lnTo>
                    <a:pt x="834" y="2501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3"/>
            <p:cNvSpPr/>
            <p:nvPr/>
          </p:nvSpPr>
          <p:spPr>
            <a:xfrm>
              <a:off x="3467845" y="3288179"/>
              <a:ext cx="20939" cy="21244"/>
            </a:xfrm>
            <a:custGeom>
              <a:rect b="b" l="l" r="r" t="t"/>
              <a:pathLst>
                <a:path extrusionOk="0" h="835" w="823">
                  <a:moveTo>
                    <a:pt x="1" y="1"/>
                  </a:moveTo>
                  <a:lnTo>
                    <a:pt x="1" y="834"/>
                  </a:lnTo>
                  <a:lnTo>
                    <a:pt x="822" y="834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3"/>
            <p:cNvSpPr/>
            <p:nvPr/>
          </p:nvSpPr>
          <p:spPr>
            <a:xfrm>
              <a:off x="3446651" y="3266984"/>
              <a:ext cx="21219" cy="21219"/>
            </a:xfrm>
            <a:custGeom>
              <a:rect b="b" l="l" r="r" t="t"/>
              <a:pathLst>
                <a:path extrusionOk="0" h="834" w="834">
                  <a:moveTo>
                    <a:pt x="0" y="0"/>
                  </a:moveTo>
                  <a:lnTo>
                    <a:pt x="0" y="834"/>
                  </a:lnTo>
                  <a:lnTo>
                    <a:pt x="834" y="83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3"/>
            <p:cNvSpPr/>
            <p:nvPr/>
          </p:nvSpPr>
          <p:spPr>
            <a:xfrm>
              <a:off x="3312436" y="3288179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3"/>
            <p:cNvSpPr/>
            <p:nvPr/>
          </p:nvSpPr>
          <p:spPr>
            <a:xfrm>
              <a:off x="3354851" y="3295150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3"/>
            <p:cNvSpPr/>
            <p:nvPr/>
          </p:nvSpPr>
          <p:spPr>
            <a:xfrm>
              <a:off x="3397265" y="3288179"/>
              <a:ext cx="21244" cy="21244"/>
            </a:xfrm>
            <a:custGeom>
              <a:rect b="b" l="l" r="r" t="t"/>
              <a:pathLst>
                <a:path extrusionOk="0" h="835" w="835">
                  <a:moveTo>
                    <a:pt x="1" y="1"/>
                  </a:moveTo>
                  <a:lnTo>
                    <a:pt x="1" y="834"/>
                  </a:lnTo>
                  <a:lnTo>
                    <a:pt x="834" y="8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3"/>
            <p:cNvSpPr/>
            <p:nvPr/>
          </p:nvSpPr>
          <p:spPr>
            <a:xfrm>
              <a:off x="3227633" y="3443282"/>
              <a:ext cx="282641" cy="63657"/>
            </a:xfrm>
            <a:custGeom>
              <a:rect b="b" l="l" r="r" t="t"/>
              <a:pathLst>
                <a:path extrusionOk="0" h="2502" w="11109">
                  <a:moveTo>
                    <a:pt x="0" y="1"/>
                  </a:moveTo>
                  <a:lnTo>
                    <a:pt x="0" y="2501"/>
                  </a:lnTo>
                  <a:lnTo>
                    <a:pt x="834" y="2501"/>
                  </a:lnTo>
                  <a:lnTo>
                    <a:pt x="834" y="834"/>
                  </a:lnTo>
                  <a:lnTo>
                    <a:pt x="10275" y="834"/>
                  </a:lnTo>
                  <a:lnTo>
                    <a:pt x="10275" y="2501"/>
                  </a:lnTo>
                  <a:lnTo>
                    <a:pt x="11109" y="2501"/>
                  </a:lnTo>
                  <a:lnTo>
                    <a:pt x="1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3"/>
            <p:cNvSpPr/>
            <p:nvPr/>
          </p:nvSpPr>
          <p:spPr>
            <a:xfrm>
              <a:off x="3510260" y="3394227"/>
              <a:ext cx="21244" cy="49689"/>
            </a:xfrm>
            <a:custGeom>
              <a:rect b="b" l="l" r="r" t="t"/>
              <a:pathLst>
                <a:path extrusionOk="0" h="1953" w="835">
                  <a:moveTo>
                    <a:pt x="1" y="0"/>
                  </a:moveTo>
                  <a:lnTo>
                    <a:pt x="1" y="1953"/>
                  </a:lnTo>
                  <a:lnTo>
                    <a:pt x="834" y="1953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3"/>
            <p:cNvSpPr/>
            <p:nvPr/>
          </p:nvSpPr>
          <p:spPr>
            <a:xfrm>
              <a:off x="3206413" y="3394227"/>
              <a:ext cx="21244" cy="49689"/>
            </a:xfrm>
            <a:custGeom>
              <a:rect b="b" l="l" r="r" t="t"/>
              <a:pathLst>
                <a:path extrusionOk="0" h="1953" w="835">
                  <a:moveTo>
                    <a:pt x="1" y="0"/>
                  </a:moveTo>
                  <a:lnTo>
                    <a:pt x="1" y="1953"/>
                  </a:lnTo>
                  <a:lnTo>
                    <a:pt x="834" y="1953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3"/>
            <p:cNvSpPr/>
            <p:nvPr/>
          </p:nvSpPr>
          <p:spPr>
            <a:xfrm>
              <a:off x="3248828" y="3506917"/>
              <a:ext cx="240254" cy="21219"/>
            </a:xfrm>
            <a:custGeom>
              <a:rect b="b" l="l" r="r" t="t"/>
              <a:pathLst>
                <a:path extrusionOk="0" h="834" w="9443">
                  <a:moveTo>
                    <a:pt x="1" y="0"/>
                  </a:moveTo>
                  <a:lnTo>
                    <a:pt x="1" y="834"/>
                  </a:lnTo>
                  <a:lnTo>
                    <a:pt x="9442" y="834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3"/>
            <p:cNvSpPr/>
            <p:nvPr/>
          </p:nvSpPr>
          <p:spPr>
            <a:xfrm>
              <a:off x="3270048" y="3266984"/>
              <a:ext cx="21219" cy="21219"/>
            </a:xfrm>
            <a:custGeom>
              <a:rect b="b" l="l" r="r" t="t"/>
              <a:pathLst>
                <a:path extrusionOk="0" h="834" w="834">
                  <a:moveTo>
                    <a:pt x="0" y="0"/>
                  </a:moveTo>
                  <a:lnTo>
                    <a:pt x="0" y="834"/>
                  </a:lnTo>
                  <a:lnTo>
                    <a:pt x="833" y="834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1" name="Google Shape;251;p33"/>
          <p:cNvPicPr preferRelativeResize="0"/>
          <p:nvPr/>
        </p:nvPicPr>
        <p:blipFill rotWithShape="1">
          <a:blip r:embed="rId3">
            <a:alphaModFix/>
          </a:blip>
          <a:srcRect b="13208" l="0" r="0" t="7413"/>
          <a:stretch/>
        </p:blipFill>
        <p:spPr>
          <a:xfrm>
            <a:off x="7625120" y="3951947"/>
            <a:ext cx="1404892" cy="1113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type="title"/>
          </p:nvPr>
        </p:nvSpPr>
        <p:spPr>
          <a:xfrm>
            <a:off x="2313900" y="1216275"/>
            <a:ext cx="4510200" cy="12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How does the population percent change relate to the total restaurants</a:t>
            </a:r>
            <a:endParaRPr sz="2700"/>
          </a:p>
        </p:txBody>
      </p:sp>
      <p:sp>
        <p:nvSpPr>
          <p:cNvPr id="257" name="Google Shape;257;p34"/>
          <p:cNvSpPr txBox="1"/>
          <p:nvPr>
            <p:ph idx="2" type="title"/>
          </p:nvPr>
        </p:nvSpPr>
        <p:spPr>
          <a:xfrm>
            <a:off x="3856200" y="467676"/>
            <a:ext cx="1431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3">
            <a:alphaModFix/>
          </a:blip>
          <a:srcRect b="0" l="27546" r="27537" t="8784"/>
          <a:stretch/>
        </p:blipFill>
        <p:spPr>
          <a:xfrm>
            <a:off x="3190730" y="3004226"/>
            <a:ext cx="632175" cy="127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 rotWithShape="1">
          <a:blip r:embed="rId4">
            <a:alphaModFix/>
          </a:blip>
          <a:srcRect b="9140" l="0" r="0" t="18259"/>
          <a:stretch/>
        </p:blipFill>
        <p:spPr>
          <a:xfrm>
            <a:off x="4358129" y="3134787"/>
            <a:ext cx="1404892" cy="1018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0863" y="3038712"/>
            <a:ext cx="1214644" cy="12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 rotWithShape="1">
          <a:blip r:embed="rId6">
            <a:alphaModFix/>
          </a:blip>
          <a:srcRect b="13208" l="0" r="0" t="7413"/>
          <a:stretch/>
        </p:blipFill>
        <p:spPr>
          <a:xfrm>
            <a:off x="6298245" y="3087247"/>
            <a:ext cx="1404892" cy="1113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34"/>
          <p:cNvCxnSpPr/>
          <p:nvPr/>
        </p:nvCxnSpPr>
        <p:spPr>
          <a:xfrm>
            <a:off x="2388150" y="2557975"/>
            <a:ext cx="4367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cessed Food Meeting by Slidesgo">
  <a:themeElements>
    <a:clrScheme name="Simple Light">
      <a:dk1>
        <a:srgbClr val="050203"/>
      </a:dk1>
      <a:lt1>
        <a:srgbClr val="77B946"/>
      </a:lt1>
      <a:dk2>
        <a:srgbClr val="FFFFFF"/>
      </a:dk2>
      <a:lt2>
        <a:srgbClr val="D1432D"/>
      </a:lt2>
      <a:accent1>
        <a:srgbClr val="4A86E8"/>
      </a:accent1>
      <a:accent2>
        <a:srgbClr val="FFE7A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020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